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62" r:id="rId3"/>
    <p:sldId id="263" r:id="rId4"/>
    <p:sldId id="261" r:id="rId5"/>
    <p:sldId id="257" r:id="rId6"/>
    <p:sldId id="259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D4CDA5-8F7F-4352-B8FD-A3D36C561D68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DB1481-410E-442A-AA74-4D13084650E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B1481-410E-442A-AA74-4D13084650E2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B1481-410E-442A-AA74-4D13084650E2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1CCFD-4A83-4635-945A-FD5D5A41C82B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58A9-D617-4DA0-964E-D9C314918DF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1CCFD-4A83-4635-945A-FD5D5A41C82B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58A9-D617-4DA0-964E-D9C314918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1CCFD-4A83-4635-945A-FD5D5A41C82B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58A9-D617-4DA0-964E-D9C314918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1CCFD-4A83-4635-945A-FD5D5A41C82B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58A9-D617-4DA0-964E-D9C314918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1CCFD-4A83-4635-945A-FD5D5A41C82B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58A9-D617-4DA0-964E-D9C314918DF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1CCFD-4A83-4635-945A-FD5D5A41C82B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58A9-D617-4DA0-964E-D9C314918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1CCFD-4A83-4635-945A-FD5D5A41C82B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58A9-D617-4DA0-964E-D9C314918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1CCFD-4A83-4635-945A-FD5D5A41C82B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58A9-D617-4DA0-964E-D9C314918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1CCFD-4A83-4635-945A-FD5D5A41C82B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58A9-D617-4DA0-964E-D9C314918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1CCFD-4A83-4635-945A-FD5D5A41C82B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58A9-D617-4DA0-964E-D9C314918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1CCFD-4A83-4635-945A-FD5D5A41C82B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64B58A9-D617-4DA0-964E-D9C314918DF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721CCFD-4A83-4635-945A-FD5D5A41C82B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64B58A9-D617-4DA0-964E-D9C314918DF2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90600"/>
            <a:ext cx="7772400" cy="1470025"/>
          </a:xfrm>
        </p:spPr>
        <p:txBody>
          <a:bodyPr/>
          <a:lstStyle/>
          <a:p>
            <a:r>
              <a:rPr lang="th-TH" dirty="0" smtClean="0">
                <a:solidFill>
                  <a:schemeClr val="tx2">
                    <a:lumMod val="10000"/>
                  </a:schemeClr>
                </a:solidFill>
              </a:rPr>
              <a:t>การทำงานวิจัยสู่เชิงพาณิชย์</a:t>
            </a:r>
            <a:endParaRPr lang="en-US" dirty="0">
              <a:solidFill>
                <a:schemeClr val="tx2">
                  <a:lumMod val="10000"/>
                </a:schemeClr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4114800" y="2286000"/>
            <a:ext cx="2057400" cy="1530846"/>
            <a:chOff x="4114800" y="2286000"/>
            <a:chExt cx="2057400" cy="1530846"/>
          </a:xfrm>
        </p:grpSpPr>
        <p:grpSp>
          <p:nvGrpSpPr>
            <p:cNvPr id="9" name="Group 8"/>
            <p:cNvGrpSpPr/>
            <p:nvPr/>
          </p:nvGrpSpPr>
          <p:grpSpPr>
            <a:xfrm>
              <a:off x="4114800" y="2286000"/>
              <a:ext cx="2057400" cy="1530846"/>
              <a:chOff x="4114800" y="2377440"/>
              <a:chExt cx="2057400" cy="1530846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4114800" y="3200400"/>
                <a:ext cx="2057400" cy="707886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th-TH" sz="4000" dirty="0" smtClean="0"/>
                  <a:t>วิทยาศาสตร์</a:t>
                </a:r>
                <a:endParaRPr lang="en-US" sz="4000" dirty="0"/>
              </a:p>
            </p:txBody>
          </p:sp>
          <p:cxnSp>
            <p:nvCxnSpPr>
              <p:cNvPr id="7" name="Straight Arrow Connector 6"/>
              <p:cNvCxnSpPr/>
              <p:nvPr/>
            </p:nvCxnSpPr>
            <p:spPr>
              <a:xfrm rot="5400000" flipH="1" flipV="1">
                <a:off x="4770914" y="2788126"/>
                <a:ext cx="822960" cy="1588"/>
              </a:xfrm>
              <a:prstGeom prst="straightConnector1">
                <a:avLst/>
              </a:prstGeom>
              <a:ln w="50800"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1" name="Straight Connector 10"/>
            <p:cNvCxnSpPr/>
            <p:nvPr/>
          </p:nvCxnSpPr>
          <p:spPr>
            <a:xfrm>
              <a:off x="4800600" y="2286000"/>
              <a:ext cx="762000" cy="0"/>
            </a:xfrm>
            <a:prstGeom prst="line">
              <a:avLst/>
            </a:prstGeom>
            <a:ln w="50800">
              <a:solidFill>
                <a:schemeClr val="accent6">
                  <a:lumMod val="75000"/>
                </a:schemeClr>
              </a:solidFill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6477000" y="2286000"/>
            <a:ext cx="2057400" cy="1530846"/>
            <a:chOff x="6527442" y="2362200"/>
            <a:chExt cx="2057400" cy="1530846"/>
          </a:xfrm>
        </p:grpSpPr>
        <p:grpSp>
          <p:nvGrpSpPr>
            <p:cNvPr id="16" name="Group 15"/>
            <p:cNvGrpSpPr/>
            <p:nvPr/>
          </p:nvGrpSpPr>
          <p:grpSpPr>
            <a:xfrm>
              <a:off x="6527442" y="2362200"/>
              <a:ext cx="2057400" cy="1530846"/>
              <a:chOff x="4165242" y="2377440"/>
              <a:chExt cx="2057400" cy="1530846"/>
            </a:xfrm>
          </p:grpSpPr>
          <p:sp>
            <p:nvSpPr>
              <p:cNvPr id="18" name="TextBox 17"/>
              <p:cNvSpPr txBox="1"/>
              <p:nvPr/>
            </p:nvSpPr>
            <p:spPr>
              <a:xfrm>
                <a:off x="4165242" y="3200400"/>
                <a:ext cx="2057400" cy="707886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th-TH" sz="4000" dirty="0" smtClean="0"/>
                  <a:t>สังคมศาสตร์</a:t>
                </a:r>
                <a:endParaRPr lang="en-US" sz="4000" dirty="0"/>
              </a:p>
            </p:txBody>
          </p:sp>
          <p:cxnSp>
            <p:nvCxnSpPr>
              <p:cNvPr id="19" name="Straight Arrow Connector 18"/>
              <p:cNvCxnSpPr/>
              <p:nvPr/>
            </p:nvCxnSpPr>
            <p:spPr>
              <a:xfrm rot="5400000" flipH="1" flipV="1">
                <a:off x="4770914" y="2788126"/>
                <a:ext cx="822960" cy="1588"/>
              </a:xfrm>
              <a:prstGeom prst="straightConnector1">
                <a:avLst/>
              </a:prstGeom>
              <a:ln w="508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7" name="Straight Connector 16"/>
            <p:cNvCxnSpPr/>
            <p:nvPr/>
          </p:nvCxnSpPr>
          <p:spPr>
            <a:xfrm>
              <a:off x="6781800" y="2362200"/>
              <a:ext cx="1600200" cy="0"/>
            </a:xfrm>
            <a:prstGeom prst="line">
              <a:avLst/>
            </a:prstGeom>
            <a:ln w="50800">
              <a:solidFill>
                <a:srgbClr val="FF0000"/>
              </a:solidFill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447800"/>
            <a:ext cx="8610600" cy="3298825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dirty="0" smtClean="0"/>
              <a:t>“</a:t>
            </a:r>
            <a:r>
              <a:rPr lang="th-TH" dirty="0" smtClean="0"/>
              <a:t>การทำงานวิจัยสู่เชิงพาณิชย์  เป็นการทำงานทั้งด้านวิทยาศาสตร์และสังคมศาสตร์</a:t>
            </a:r>
            <a:r>
              <a:rPr lang="en-US" dirty="0" smtClean="0"/>
              <a:t>”</a:t>
            </a:r>
            <a:r>
              <a:rPr lang="th-TH" dirty="0" smtClean="0"/>
              <a:t/>
            </a:r>
            <a:br>
              <a:rPr lang="th-TH" dirty="0" smtClean="0"/>
            </a:br>
            <a:r>
              <a:rPr lang="th-TH" dirty="0" smtClean="0"/>
              <a:t>                      </a:t>
            </a:r>
            <a:br>
              <a:rPr lang="th-TH" dirty="0" smtClean="0"/>
            </a:br>
            <a:r>
              <a:rPr lang="th-TH" dirty="0" smtClean="0"/>
              <a:t>	</a:t>
            </a:r>
            <a:r>
              <a:rPr lang="th-TH" dirty="0" smtClean="0"/>
              <a:t>			  </a:t>
            </a:r>
            <a:r>
              <a:rPr lang="th-TH" sz="5300" dirty="0" smtClean="0"/>
              <a:t>รศ.บัณฑิต หิรัญ</a:t>
            </a:r>
            <a:r>
              <a:rPr lang="th-TH" sz="5300" dirty="0" err="1" smtClean="0"/>
              <a:t>สถิตย์</a:t>
            </a:r>
            <a:r>
              <a:rPr lang="th-TH" sz="5300" dirty="0" smtClean="0"/>
              <a:t>พร</a:t>
            </a:r>
            <a:endParaRPr lang="en-US" sz="5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90600"/>
            <a:ext cx="7696200" cy="4876800"/>
          </a:xfrm>
        </p:spPr>
        <p:txBody>
          <a:bodyPr anchor="t">
            <a:normAutofit fontScale="90000"/>
          </a:bodyPr>
          <a:lstStyle/>
          <a:p>
            <a:pPr algn="l"/>
            <a:r>
              <a:rPr lang="th-TH" dirty="0" smtClean="0"/>
              <a:t>งานวิจัยด้านวิทยาศาสตร์</a:t>
            </a:r>
            <a:br>
              <a:rPr lang="th-TH" dirty="0" smtClean="0"/>
            </a:br>
            <a:r>
              <a:rPr lang="th-TH" dirty="0" smtClean="0"/>
              <a:t>	ผลของงานวิจัยไม่เปลี่ยนตามเวลา</a:t>
            </a:r>
            <a:br>
              <a:rPr lang="th-TH" dirty="0" smtClean="0"/>
            </a:br>
            <a:r>
              <a:rPr lang="th-TH" dirty="0" smtClean="0"/>
              <a:t/>
            </a:r>
            <a:br>
              <a:rPr lang="th-TH" dirty="0" smtClean="0"/>
            </a:br>
            <a:r>
              <a:rPr lang="th-TH" dirty="0" smtClean="0"/>
              <a:t> งานวิจัยด้านสังคมศาสตร์</a:t>
            </a:r>
            <a:br>
              <a:rPr lang="th-TH" dirty="0" smtClean="0"/>
            </a:br>
            <a:r>
              <a:rPr lang="th-TH" dirty="0" smtClean="0"/>
              <a:t>	 </a:t>
            </a:r>
            <a:r>
              <a:rPr lang="th-TH" dirty="0" smtClean="0"/>
              <a:t>ผลของงานวิจัยเปลี่ยน</a:t>
            </a:r>
            <a:r>
              <a:rPr lang="th-TH" dirty="0" smtClean="0"/>
              <a:t>ตาม</a:t>
            </a:r>
            <a:r>
              <a:rPr lang="th-TH" dirty="0" smtClean="0"/>
              <a:t>เวลา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710561" y="5130225"/>
            <a:ext cx="32624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b="1" dirty="0" smtClean="0">
                <a:solidFill>
                  <a:schemeClr val="tx2">
                    <a:lumMod val="10000"/>
                  </a:schemeClr>
                </a:solidFill>
              </a:rPr>
              <a:t>รศ.บัณฑิต หิรัญ</a:t>
            </a:r>
            <a:r>
              <a:rPr lang="th-TH" sz="3200" b="1" dirty="0" err="1" smtClean="0">
                <a:solidFill>
                  <a:schemeClr val="tx2">
                    <a:lumMod val="10000"/>
                  </a:schemeClr>
                </a:solidFill>
              </a:rPr>
              <a:t>สถิตย์</a:t>
            </a:r>
            <a:r>
              <a:rPr lang="th-TH" sz="3200" b="1" dirty="0" smtClean="0">
                <a:solidFill>
                  <a:schemeClr val="tx2">
                    <a:lumMod val="10000"/>
                  </a:schemeClr>
                </a:solidFill>
              </a:rPr>
              <a:t>พร</a:t>
            </a:r>
            <a:endParaRPr lang="en-US" sz="3200" b="1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4267200"/>
          </a:xfrm>
        </p:spPr>
        <p:txBody>
          <a:bodyPr anchor="t">
            <a:normAutofit fontScale="90000"/>
          </a:bodyPr>
          <a:lstStyle/>
          <a:p>
            <a:pPr algn="l"/>
            <a:r>
              <a:rPr lang="th-TH" sz="7300" dirty="0" smtClean="0">
                <a:solidFill>
                  <a:schemeClr val="tx2">
                    <a:lumMod val="10000"/>
                  </a:schemeClr>
                </a:solidFill>
              </a:rPr>
              <a:t>หลักการตลาด</a:t>
            </a:r>
            <a:r>
              <a:rPr lang="th-TH" dirty="0" smtClean="0"/>
              <a:t/>
            </a:r>
            <a:br>
              <a:rPr lang="th-TH" dirty="0" smtClean="0"/>
            </a:br>
            <a:r>
              <a:rPr lang="en-US" dirty="0" smtClean="0"/>
              <a:t>Product</a:t>
            </a:r>
            <a:r>
              <a:rPr lang="th-TH" dirty="0" smtClean="0"/>
              <a:t> 	สินค้า</a:t>
            </a:r>
            <a:br>
              <a:rPr lang="th-TH" dirty="0" smtClean="0"/>
            </a:br>
            <a:r>
              <a:rPr lang="en-US" dirty="0" smtClean="0"/>
              <a:t>Price</a:t>
            </a:r>
            <a:r>
              <a:rPr lang="th-TH" dirty="0" smtClean="0"/>
              <a:t> 		ราคา</a:t>
            </a:r>
            <a:r>
              <a:rPr lang="en-US" b="0" dirty="0" smtClean="0"/>
              <a:t>  </a:t>
            </a:r>
            <a:r>
              <a:rPr lang="en-US" dirty="0" smtClean="0"/>
              <a:t> </a:t>
            </a:r>
            <a:r>
              <a:rPr lang="th-TH" dirty="0" smtClean="0"/>
              <a:t/>
            </a:r>
            <a:br>
              <a:rPr lang="th-TH" dirty="0" smtClean="0"/>
            </a:br>
            <a:r>
              <a:rPr lang="en-US" dirty="0" smtClean="0"/>
              <a:t>Place</a:t>
            </a:r>
            <a:r>
              <a:rPr lang="th-TH" dirty="0" smtClean="0"/>
              <a:t> 		ช่องทางจัดจำหน่าย</a:t>
            </a:r>
            <a:r>
              <a:rPr lang="th-TH" b="0" dirty="0" smtClean="0"/>
              <a:t/>
            </a:r>
            <a:br>
              <a:rPr lang="th-TH" b="0" dirty="0" smtClean="0"/>
            </a:br>
            <a:r>
              <a:rPr lang="en-US" dirty="0" smtClean="0"/>
              <a:t>Promotion</a:t>
            </a:r>
            <a:r>
              <a:rPr lang="th-TH" dirty="0" smtClean="0"/>
              <a:t> การสื่อสาร</a:t>
            </a:r>
            <a:r>
              <a:rPr lang="en-US" b="0" dirty="0" smtClean="0"/>
              <a:t>  </a:t>
            </a:r>
            <a:endParaRPr lang="en-US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5325070"/>
            <a:ext cx="39789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5400" b="1" dirty="0" smtClean="0">
                <a:solidFill>
                  <a:schemeClr val="tx2">
                    <a:lumMod val="10000"/>
                  </a:schemeClr>
                </a:solidFill>
              </a:rPr>
              <a:t>การสร้างพันธมิตร</a:t>
            </a:r>
            <a:endParaRPr lang="en-US" sz="5400" b="1" dirty="0">
              <a:solidFill>
                <a:schemeClr val="tx2">
                  <a:lumMod val="10000"/>
                </a:schemeClr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5181600"/>
            <a:ext cx="7772400" cy="0"/>
          </a:xfrm>
          <a:prstGeom prst="line">
            <a:avLst/>
          </a:prstGeom>
          <a:ln w="50800">
            <a:solidFill>
              <a:srgbClr val="FF0000"/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47800"/>
            <a:ext cx="7315200" cy="3298825"/>
          </a:xfrm>
        </p:spPr>
        <p:txBody>
          <a:bodyPr>
            <a:normAutofit fontScale="90000"/>
          </a:bodyPr>
          <a:lstStyle/>
          <a:p>
            <a:pPr algn="l"/>
            <a:r>
              <a:rPr lang="th-TH" b="1" dirty="0" smtClean="0">
                <a:solidFill>
                  <a:schemeClr val="tx2">
                    <a:lumMod val="10000"/>
                  </a:schemeClr>
                </a:solidFill>
              </a:rPr>
              <a:t>หลักการขาย</a:t>
            </a:r>
            <a:r>
              <a:rPr lang="th-TH" dirty="0" smtClean="0"/>
              <a:t/>
            </a:r>
            <a:br>
              <a:rPr lang="th-TH" dirty="0" smtClean="0"/>
            </a:br>
            <a:r>
              <a:rPr lang="th-TH" dirty="0" smtClean="0"/>
              <a:t>1.</a:t>
            </a:r>
            <a:r>
              <a:rPr lang="th-TH" dirty="0"/>
              <a:t>บอกว่าคุณคือใคร</a:t>
            </a:r>
            <a:br>
              <a:rPr lang="th-TH" dirty="0"/>
            </a:br>
            <a:r>
              <a:rPr lang="th-TH" dirty="0"/>
              <a:t>2.คุณทำอะไร</a:t>
            </a:r>
            <a:br>
              <a:rPr lang="th-TH" dirty="0"/>
            </a:br>
            <a:r>
              <a:rPr lang="th-TH" dirty="0"/>
              <a:t>3.แล้วฉันทำไมจะต้องซื้อสินค้าจากคุณ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295400"/>
            <a:ext cx="8534400" cy="3429000"/>
          </a:xfrm>
        </p:spPr>
        <p:txBody>
          <a:bodyPr>
            <a:normAutofit/>
          </a:bodyPr>
          <a:lstStyle/>
          <a:p>
            <a:pPr algn="l"/>
            <a:r>
              <a:rPr lang="th-TH" sz="6000" dirty="0">
                <a:cs typeface="+mn-cs"/>
              </a:rPr>
              <a:t>"คนไม่ชอบการถูกเสนอขาย </a:t>
            </a:r>
            <a:r>
              <a:rPr lang="th-TH" sz="6000" dirty="0" smtClean="0">
                <a:cs typeface="+mn-cs"/>
              </a:rPr>
              <a:t> </a:t>
            </a:r>
            <a:br>
              <a:rPr lang="th-TH" sz="6000" dirty="0" smtClean="0">
                <a:cs typeface="+mn-cs"/>
              </a:rPr>
            </a:br>
            <a:r>
              <a:rPr lang="th-TH" sz="6000" dirty="0" smtClean="0">
                <a:cs typeface="+mn-cs"/>
              </a:rPr>
              <a:t>                     แต่</a:t>
            </a:r>
            <a:r>
              <a:rPr lang="th-TH" sz="6000" dirty="0">
                <a:cs typeface="+mn-cs"/>
              </a:rPr>
              <a:t>พวกเขารักที่จะ</a:t>
            </a:r>
            <a:r>
              <a:rPr lang="th-TH" sz="6000" dirty="0" smtClean="0">
                <a:cs typeface="+mn-cs"/>
              </a:rPr>
              <a:t>ซื้อ</a:t>
            </a:r>
            <a:r>
              <a:rPr lang="en-US" sz="6000" dirty="0" smtClean="0">
                <a:latin typeface="Browallia New" pitchFamily="34" charset="-34"/>
                <a:cs typeface="Browallia New" pitchFamily="34" charset="-34"/>
              </a:rPr>
              <a:t>”</a:t>
            </a:r>
            <a:r>
              <a:rPr lang="th-TH" sz="4000" dirty="0" smtClean="0"/>
              <a:t/>
            </a:r>
            <a:br>
              <a:rPr lang="th-TH" sz="4000" dirty="0" smtClean="0"/>
            </a:br>
            <a:r>
              <a:rPr lang="th-TH" sz="4000" dirty="0" smtClean="0"/>
              <a:t>				   </a:t>
            </a:r>
            <a:r>
              <a:rPr lang="en-US" sz="4000" dirty="0"/>
              <a:t> </a:t>
            </a:r>
            <a:r>
              <a:rPr lang="th-TH" sz="4000" dirty="0"/>
              <a:t> </a:t>
            </a:r>
          </a:p>
        </p:txBody>
      </p:sp>
      <p:sp>
        <p:nvSpPr>
          <p:cNvPr id="3" name="Rectangle 2"/>
          <p:cNvSpPr/>
          <p:nvPr/>
        </p:nvSpPr>
        <p:spPr>
          <a:xfrm>
            <a:off x="5943600" y="4267200"/>
            <a:ext cx="2971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2">
                    <a:lumMod val="10000"/>
                  </a:schemeClr>
                </a:solidFill>
              </a:rPr>
              <a:t>Jeffrey </a:t>
            </a:r>
            <a:r>
              <a:rPr lang="en-US" sz="3200" dirty="0" err="1" smtClean="0">
                <a:solidFill>
                  <a:schemeClr val="tx2">
                    <a:lumMod val="10000"/>
                  </a:schemeClr>
                </a:solidFill>
              </a:rPr>
              <a:t>Gitomer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914400"/>
            <a:ext cx="8534400" cy="4572000"/>
          </a:xfrm>
        </p:spPr>
        <p:txBody>
          <a:bodyPr>
            <a:normAutofit fontScale="90000"/>
          </a:bodyPr>
          <a:lstStyle/>
          <a:p>
            <a:pPr algn="l"/>
            <a:r>
              <a:rPr lang="th-TH" b="1" dirty="0" smtClean="0">
                <a:solidFill>
                  <a:schemeClr val="tx2">
                    <a:lumMod val="10000"/>
                  </a:schemeClr>
                </a:solidFill>
              </a:rPr>
              <a:t>กลยุทธการขาย</a:t>
            </a:r>
            <a:r>
              <a:rPr lang="th-TH" b="1" dirty="0" smtClean="0"/>
              <a:t/>
            </a:r>
            <a:br>
              <a:rPr lang="th-TH" b="1" dirty="0" smtClean="0"/>
            </a:br>
            <a:r>
              <a:rPr lang="th-TH" b="1" dirty="0" smtClean="0"/>
              <a:t>		บอก</a:t>
            </a:r>
            <a:r>
              <a:rPr lang="th-TH" b="1" dirty="0"/>
              <a:t>ให้รู้ว่าเรามี</a:t>
            </a:r>
            <a:r>
              <a:rPr lang="th-TH" dirty="0"/>
              <a:t> </a:t>
            </a:r>
            <a:br>
              <a:rPr lang="th-TH" dirty="0"/>
            </a:br>
            <a:r>
              <a:rPr lang="th-TH" dirty="0"/>
              <a:t>      </a:t>
            </a:r>
            <a:r>
              <a:rPr lang="th-TH" dirty="0" smtClean="0"/>
              <a:t>		</a:t>
            </a:r>
            <a:r>
              <a:rPr lang="th-TH" b="1" dirty="0" smtClean="0"/>
              <a:t>สินค้าดีเรามีอ</a:t>
            </a:r>
            <a:r>
              <a:rPr lang="th-TH" b="1" dirty="0"/>
              <a:t>ยู่</a:t>
            </a:r>
            <a:r>
              <a:rPr lang="th-TH" dirty="0"/>
              <a:t> </a:t>
            </a:r>
            <a:r>
              <a:rPr lang="th-TH" dirty="0" smtClean="0"/>
              <a:t/>
            </a:r>
            <a:br>
              <a:rPr lang="th-TH" dirty="0" smtClean="0"/>
            </a:br>
            <a:r>
              <a:rPr lang="th-TH" dirty="0" smtClean="0"/>
              <a:t>	</a:t>
            </a:r>
            <a:r>
              <a:rPr lang="th-TH" dirty="0" smtClean="0"/>
              <a:t>	กรอกใส่หูให้เค้าอยาก</a:t>
            </a:r>
            <a:br>
              <a:rPr lang="th-TH" dirty="0" smtClean="0"/>
            </a:br>
            <a:r>
              <a:rPr lang="th-TH" dirty="0" smtClean="0"/>
              <a:t>		ไม่ลำบากในการซื้อ</a:t>
            </a:r>
            <a:r>
              <a:rPr lang="th-TH" dirty="0"/>
              <a:t/>
            </a:r>
            <a:br>
              <a:rPr lang="th-TH" dirty="0"/>
            </a:br>
            <a:r>
              <a:rPr lang="th-TH" dirty="0" smtClean="0"/>
              <a:t>		</a:t>
            </a:r>
            <a:r>
              <a:rPr lang="th-TH" b="1" dirty="0" smtClean="0"/>
              <a:t>สร้าง</a:t>
            </a:r>
            <a:r>
              <a:rPr lang="th-TH" b="1" dirty="0"/>
              <a:t>ความเชื่อถือ</a:t>
            </a:r>
            <a:r>
              <a:rPr lang="th-TH" b="1" dirty="0" smtClean="0"/>
              <a:t>หลังการขาย</a:t>
            </a:r>
            <a:endParaRPr lang="th-TH" dirty="0"/>
          </a:p>
        </p:txBody>
      </p:sp>
      <p:sp>
        <p:nvSpPr>
          <p:cNvPr id="3" name="TextBox 2"/>
          <p:cNvSpPr txBox="1"/>
          <p:nvPr/>
        </p:nvSpPr>
        <p:spPr>
          <a:xfrm>
            <a:off x="5638800" y="5791200"/>
            <a:ext cx="32624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b="1" dirty="0" smtClean="0">
                <a:solidFill>
                  <a:schemeClr val="tx2">
                    <a:lumMod val="10000"/>
                  </a:schemeClr>
                </a:solidFill>
              </a:rPr>
              <a:t>รศ.บัณฑิต หิรัญ</a:t>
            </a:r>
            <a:r>
              <a:rPr lang="th-TH" sz="3200" b="1" dirty="0" err="1" smtClean="0">
                <a:solidFill>
                  <a:schemeClr val="tx2">
                    <a:lumMod val="10000"/>
                  </a:schemeClr>
                </a:solidFill>
              </a:rPr>
              <a:t>สถิตย์</a:t>
            </a:r>
            <a:r>
              <a:rPr lang="th-TH" sz="3200" b="1" dirty="0" smtClean="0">
                <a:solidFill>
                  <a:schemeClr val="tx2">
                    <a:lumMod val="10000"/>
                  </a:schemeClr>
                </a:solidFill>
              </a:rPr>
              <a:t>พร</a:t>
            </a:r>
            <a:endParaRPr lang="en-US" sz="3200" b="1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lnDef>
      <a:spPr>
        <a:ln>
          <a:solidFill>
            <a:schemeClr val="accent6">
              <a:lumMod val="75000"/>
            </a:schemeClr>
          </a:solidFill>
          <a:tailEnd type="arrow"/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139</TotalTime>
  <Words>59</Words>
  <Application>Microsoft Office PowerPoint</Application>
  <PresentationFormat>On-screen Show (4:3)</PresentationFormat>
  <Paragraphs>15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การทำงานวิจัยสู่เชิงพาณิชย์</vt:lpstr>
      <vt:lpstr>“การทำงานวิจัยสู่เชิงพาณิชย์  เป็นการทำงานทั้งด้านวิทยาศาสตร์และสังคมศาสตร์”                              รศ.บัณฑิต หิรัญสถิตย์พร</vt:lpstr>
      <vt:lpstr>งานวิจัยด้านวิทยาศาสตร์  ผลของงานวิจัยไม่เปลี่ยนตามเวลา   งานวิจัยด้านสังคมศาสตร์   ผลของงานวิจัยเปลี่ยนตามเวลา</vt:lpstr>
      <vt:lpstr>หลักการตลาด Product  สินค้า Price   ราคา    Place   ช่องทางจัดจำหน่าย Promotion การสื่อสาร  </vt:lpstr>
      <vt:lpstr>หลักการขาย 1.บอกว่าคุณคือใคร 2.คุณทำอะไร 3.แล้วฉันทำไมจะต้องซื้อสินค้าจากคุณ</vt:lpstr>
      <vt:lpstr>"คนไม่ชอบการถูกเสนอขาย                        แต่พวกเขารักที่จะซื้อ”          </vt:lpstr>
      <vt:lpstr>กลยุทธการขาย   บอกให้รู้ว่าเรามี          สินค้าดีเรามีอยู่    กรอกใส่หูให้เค้าอยาก   ไม่ลำบากในการซื้อ   สร้างความเชื่อถือหลังการขาย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การทำงานวิจัยให้สามารถนำไป</dc:title>
  <dc:creator>Windows User</dc:creator>
  <cp:lastModifiedBy>Windows User</cp:lastModifiedBy>
  <cp:revision>13</cp:revision>
  <dcterms:created xsi:type="dcterms:W3CDTF">2011-05-23T16:09:08Z</dcterms:created>
  <dcterms:modified xsi:type="dcterms:W3CDTF">2011-05-23T18:28:59Z</dcterms:modified>
</cp:coreProperties>
</file>