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77" r:id="rId2"/>
    <p:sldId id="311" r:id="rId3"/>
    <p:sldId id="312" r:id="rId4"/>
    <p:sldId id="313" r:id="rId5"/>
    <p:sldId id="314" r:id="rId6"/>
    <p:sldId id="315" r:id="rId7"/>
    <p:sldId id="316" r:id="rId8"/>
    <p:sldId id="361" r:id="rId9"/>
    <p:sldId id="318" r:id="rId10"/>
    <p:sldId id="362" r:id="rId11"/>
    <p:sldId id="363" r:id="rId12"/>
    <p:sldId id="319" r:id="rId13"/>
    <p:sldId id="321" r:id="rId14"/>
    <p:sldId id="322" r:id="rId15"/>
    <p:sldId id="323" r:id="rId16"/>
    <p:sldId id="324" r:id="rId17"/>
    <p:sldId id="329" r:id="rId18"/>
    <p:sldId id="332" r:id="rId19"/>
    <p:sldId id="331" r:id="rId20"/>
    <p:sldId id="364" r:id="rId21"/>
    <p:sldId id="365" r:id="rId22"/>
    <p:sldId id="366" r:id="rId23"/>
    <p:sldId id="367" r:id="rId24"/>
    <p:sldId id="368" r:id="rId25"/>
    <p:sldId id="369" r:id="rId26"/>
    <p:sldId id="333" r:id="rId27"/>
    <p:sldId id="334" r:id="rId28"/>
    <p:sldId id="338" r:id="rId29"/>
    <p:sldId id="370" r:id="rId30"/>
    <p:sldId id="371" r:id="rId31"/>
    <p:sldId id="372" r:id="rId32"/>
    <p:sldId id="337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422" r:id="rId57"/>
    <p:sldId id="425" r:id="rId58"/>
    <p:sldId id="426" r:id="rId59"/>
    <p:sldId id="427" r:id="rId60"/>
    <p:sldId id="428" r:id="rId61"/>
    <p:sldId id="429" r:id="rId62"/>
    <p:sldId id="430" r:id="rId63"/>
    <p:sldId id="431" r:id="rId64"/>
    <p:sldId id="432" r:id="rId65"/>
    <p:sldId id="433" r:id="rId66"/>
    <p:sldId id="434" r:id="rId67"/>
    <p:sldId id="435" r:id="rId68"/>
    <p:sldId id="436" r:id="rId69"/>
    <p:sldId id="437" r:id="rId70"/>
    <p:sldId id="438" r:id="rId71"/>
    <p:sldId id="439" r:id="rId72"/>
    <p:sldId id="440" r:id="rId73"/>
    <p:sldId id="441" r:id="rId74"/>
    <p:sldId id="442" r:id="rId75"/>
    <p:sldId id="443" r:id="rId76"/>
    <p:sldId id="444" r:id="rId77"/>
    <p:sldId id="445" r:id="rId78"/>
    <p:sldId id="446" r:id="rId79"/>
    <p:sldId id="447" r:id="rId80"/>
    <p:sldId id="448" r:id="rId81"/>
    <p:sldId id="449" r:id="rId82"/>
    <p:sldId id="423" r:id="rId83"/>
    <p:sldId id="421" r:id="rId84"/>
    <p:sldId id="360" r:id="rId8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FF"/>
    <a:srgbClr val="FFCCFF"/>
    <a:srgbClr val="FC790C"/>
    <a:srgbClr val="B8E32F"/>
    <a:srgbClr val="D7181F"/>
    <a:srgbClr val="BFA005"/>
    <a:srgbClr val="F9D3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06" autoAdjust="0"/>
  </p:normalViewPr>
  <p:slideViewPr>
    <p:cSldViewPr>
      <p:cViewPr>
        <p:scale>
          <a:sx n="50" d="100"/>
          <a:sy n="50" d="100"/>
        </p:scale>
        <p:origin x="-696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94B009-0CFB-4DF1-8B14-2D1A79DFC8D9}" type="datetimeFigureOut">
              <a:rPr lang="th-TH"/>
              <a:pPr>
                <a:defRPr/>
              </a:pPr>
              <a:t>21/08/54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2B329B-2A98-43F9-A9AE-54D5A87B6ED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4198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73FAE3-605F-4EEE-9804-A86068426D6B}" type="slidenum">
              <a:rPr lang="th-TH" smtClean="0"/>
              <a:pPr/>
              <a:t>19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2"/>
          <p:cNvSpPr>
            <a:spLocks noChangeArrowheads="1"/>
          </p:cNvSpPr>
          <p:nvPr/>
        </p:nvSpPr>
        <p:spPr bwMode="gray">
          <a:xfrm>
            <a:off x="3667125" y="4186238"/>
            <a:ext cx="1857375" cy="1281112"/>
          </a:xfrm>
          <a:prstGeom prst="rect">
            <a:avLst/>
          </a:prstGeom>
          <a:solidFill>
            <a:srgbClr val="F9D31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93"/>
          <p:cNvSpPr>
            <a:spLocks noChangeArrowheads="1"/>
          </p:cNvSpPr>
          <p:nvPr/>
        </p:nvSpPr>
        <p:spPr bwMode="gray">
          <a:xfrm>
            <a:off x="1828800" y="2962275"/>
            <a:ext cx="1833563" cy="123825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94"/>
          <p:cNvSpPr>
            <a:spLocks noChangeArrowheads="1"/>
          </p:cNvSpPr>
          <p:nvPr/>
        </p:nvSpPr>
        <p:spPr bwMode="gray">
          <a:xfrm>
            <a:off x="0" y="4198938"/>
            <a:ext cx="1828800" cy="1268412"/>
          </a:xfrm>
          <a:prstGeom prst="rect">
            <a:avLst/>
          </a:prstGeom>
          <a:solidFill>
            <a:srgbClr val="FDA96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95"/>
          <p:cNvSpPr>
            <a:spLocks noChangeArrowheads="1"/>
          </p:cNvSpPr>
          <p:nvPr/>
        </p:nvSpPr>
        <p:spPr bwMode="gray">
          <a:xfrm>
            <a:off x="0" y="5461000"/>
            <a:ext cx="9144000" cy="1397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" name="Rectangle 96" descr="01"/>
          <p:cNvSpPr>
            <a:spLocks noChangeArrowheads="1"/>
          </p:cNvSpPr>
          <p:nvPr/>
        </p:nvSpPr>
        <p:spPr bwMode="gray">
          <a:xfrm>
            <a:off x="0" y="2957513"/>
            <a:ext cx="1828800" cy="1241425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99"/>
          <p:cNvSpPr>
            <a:spLocks noChangeArrowheads="1"/>
          </p:cNvSpPr>
          <p:nvPr/>
        </p:nvSpPr>
        <p:spPr bwMode="gray">
          <a:xfrm>
            <a:off x="1828800" y="4195763"/>
            <a:ext cx="1838325" cy="1268412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100" descr="05"/>
          <p:cNvSpPr>
            <a:spLocks noChangeArrowheads="1"/>
          </p:cNvSpPr>
          <p:nvPr/>
        </p:nvSpPr>
        <p:spPr bwMode="gray">
          <a:xfrm>
            <a:off x="3662363" y="2957513"/>
            <a:ext cx="1862137" cy="123825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1"/>
          <p:cNvSpPr>
            <a:spLocks noChangeArrowheads="1"/>
          </p:cNvSpPr>
          <p:nvPr/>
        </p:nvSpPr>
        <p:spPr bwMode="gray">
          <a:xfrm>
            <a:off x="0" y="4191000"/>
            <a:ext cx="1828800" cy="1271588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02"/>
          <p:cNvSpPr>
            <a:spLocks noChangeArrowheads="1"/>
          </p:cNvSpPr>
          <p:nvPr/>
        </p:nvSpPr>
        <p:spPr bwMode="gray">
          <a:xfrm>
            <a:off x="7353300" y="2957513"/>
            <a:ext cx="1790700" cy="1260475"/>
          </a:xfrm>
          <a:prstGeom prst="rect">
            <a:avLst/>
          </a:prstGeom>
          <a:solidFill>
            <a:srgbClr val="00AC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03" descr="09"/>
          <p:cNvSpPr>
            <a:spLocks noChangeArrowheads="1"/>
          </p:cNvSpPr>
          <p:nvPr/>
        </p:nvSpPr>
        <p:spPr bwMode="gray">
          <a:xfrm>
            <a:off x="7354888" y="4206875"/>
            <a:ext cx="1789112" cy="1255713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04"/>
          <p:cNvSpPr>
            <a:spLocks noChangeArrowheads="1"/>
          </p:cNvSpPr>
          <p:nvPr/>
        </p:nvSpPr>
        <p:spPr bwMode="gray">
          <a:xfrm>
            <a:off x="5524500" y="2957513"/>
            <a:ext cx="1833563" cy="2505075"/>
          </a:xfrm>
          <a:prstGeom prst="rect">
            <a:avLst/>
          </a:prstGeom>
          <a:solidFill>
            <a:srgbClr val="99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05" descr="07"/>
          <p:cNvSpPr>
            <a:spLocks noChangeArrowheads="1"/>
          </p:cNvSpPr>
          <p:nvPr/>
        </p:nvSpPr>
        <p:spPr bwMode="gray">
          <a:xfrm>
            <a:off x="5524500" y="2955925"/>
            <a:ext cx="1833563" cy="2506663"/>
          </a:xfrm>
          <a:prstGeom prst="rect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06"/>
          <p:cNvSpPr>
            <a:spLocks noChangeArrowheads="1"/>
          </p:cNvSpPr>
          <p:nvPr/>
        </p:nvSpPr>
        <p:spPr bwMode="gray">
          <a:xfrm>
            <a:off x="7353300" y="2957513"/>
            <a:ext cx="1790700" cy="1250950"/>
          </a:xfrm>
          <a:prstGeom prst="rect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7772400" y="63246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i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590925" y="2286000"/>
            <a:ext cx="5324475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200">
                <a:solidFill>
                  <a:srgbClr val="000000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447800"/>
            <a:ext cx="7010400" cy="762000"/>
          </a:xfrm>
          <a:effectLst>
            <a:outerShdw dist="17961" dir="2700000" algn="ctr" rotWithShape="0">
              <a:srgbClr val="C0C0C0"/>
            </a:outerShdw>
          </a:effectLst>
        </p:spPr>
        <p:txBody>
          <a:bodyPr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461125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01600" y="111125"/>
            <a:ext cx="1839913" cy="244475"/>
          </a:xfrm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" y="6461125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D747422-8494-4300-B447-5E4E6E174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DCA8-5899-4CEE-B457-0534C8C12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96075" y="228600"/>
            <a:ext cx="2105025" cy="60960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162675" cy="60960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C07F3-A928-48AB-B860-4F7C4AE3E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391400" cy="56356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GB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304800" y="1182688"/>
            <a:ext cx="8610600" cy="5208587"/>
          </a:xfrm>
        </p:spPr>
        <p:txBody>
          <a:bodyPr/>
          <a:lstStyle/>
          <a:p>
            <a:pPr lvl="0"/>
            <a:r>
              <a:rPr lang="th-TH" noProof="0" smtClean="0"/>
              <a:t>คลิกไอคอนเพื่อเพิ่มตาราง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824D-D47C-444D-B58F-3FD58FEB3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98D83-AF25-4082-B915-6CBE18EA8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3D41E-FA55-4FDE-BB70-4F75DDA91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338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67250" y="1219200"/>
            <a:ext cx="41338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5FE9E-6386-42A7-89CC-5FB13129F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0DEA0-8173-408D-AB3C-B7901CC92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0A991-3726-49BF-9400-A7CF2C390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9EC61-56E9-42C8-ABC8-7C6CD4CE7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21B33-7A59-49A0-90F5-45C61F005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C62A9-F66E-4748-BF81-180AC443F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Rectangle 124"/>
          <p:cNvSpPr>
            <a:spLocks noChangeArrowheads="1"/>
          </p:cNvSpPr>
          <p:nvPr/>
        </p:nvSpPr>
        <p:spPr bwMode="gray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149" name="Rectangle 125"/>
          <p:cNvSpPr>
            <a:spLocks noChangeArrowheads="1"/>
          </p:cNvSpPr>
          <p:nvPr/>
        </p:nvSpPr>
        <p:spPr bwMode="gray">
          <a:xfrm>
            <a:off x="8915400" y="914400"/>
            <a:ext cx="228600" cy="59436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150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00" y="0"/>
              </a:cxn>
              <a:cxn ang="0">
                <a:pos x="3456" y="428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151" name="Rectangle 127"/>
          <p:cNvSpPr>
            <a:spLocks noChangeArrowheads="1"/>
          </p:cNvSpPr>
          <p:nvPr/>
        </p:nvSpPr>
        <p:spPr bwMode="gray">
          <a:xfrm>
            <a:off x="7721600" y="6477000"/>
            <a:ext cx="13716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b="1" i="1">
                <a:solidFill>
                  <a:srgbClr val="D7181F"/>
                </a:solidFill>
              </a:rPr>
              <a:t>LOGO</a:t>
            </a:r>
          </a:p>
        </p:txBody>
      </p:sp>
      <p:pic>
        <p:nvPicPr>
          <p:cNvPr id="1030" name="Picture 128" descr="ico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228600"/>
            <a:ext cx="6191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29" descr="s_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80188" y="609600"/>
            <a:ext cx="5111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0" descr="s_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15188" y="609600"/>
            <a:ext cx="5111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31" descr="s_0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48600" y="609600"/>
            <a:ext cx="5111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2" descr="s_0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80425" y="609600"/>
            <a:ext cx="5111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81000" y="1219200"/>
            <a:ext cx="8420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05500" y="65500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fld id="{1B0AC35B-FDAB-4705-84CD-47508730E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2.jpeg"/><Relationship Id="rId7" Type="http://schemas.openxmlformats.org/officeDocument/2006/relationships/image" Target="../media/image2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3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27.png"/><Relationship Id="rId5" Type="http://schemas.openxmlformats.org/officeDocument/2006/relationships/image" Target="../media/image57.jpeg"/><Relationship Id="rId10" Type="http://schemas.openxmlformats.org/officeDocument/2006/relationships/image" Target="../media/image26.png"/><Relationship Id="rId4" Type="http://schemas.openxmlformats.org/officeDocument/2006/relationships/image" Target="../media/image56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61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hesis%20II\12.&#3626;&#3629;&#3610;&#3592;&#3610;%20Define\Slide%20present%20define\Untitled.wmv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33.jpeg"/><Relationship Id="rId5" Type="http://schemas.openxmlformats.org/officeDocument/2006/relationships/image" Target="../media/image66.jpeg"/><Relationship Id="rId10" Type="http://schemas.openxmlformats.org/officeDocument/2006/relationships/image" Target="../media/image27.png"/><Relationship Id="rId4" Type="http://schemas.openxmlformats.org/officeDocument/2006/relationships/image" Target="../media/image65.jpe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5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25.png"/><Relationship Id="rId7" Type="http://schemas.openxmlformats.org/officeDocument/2006/relationships/image" Target="../media/image81.jpeg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jpeg"/><Relationship Id="rId11" Type="http://schemas.openxmlformats.org/officeDocument/2006/relationships/image" Target="../media/image94.jpe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4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10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jpeg"/><Relationship Id="rId4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0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5.jpeg"/><Relationship Id="rId7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2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52.jpeg"/><Relationship Id="rId7" Type="http://schemas.openxmlformats.org/officeDocument/2006/relationships/image" Target="../media/image9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103.jpe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61.png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hesis%20II\12.&#3626;&#3629;&#3610;&#3592;&#3610;%20Define\Slide%20present%20define\Untitled.wmv" TargetMode="Externa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10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113.png"/><Relationship Id="rId7" Type="http://schemas.openxmlformats.org/officeDocument/2006/relationships/image" Target="../media/image99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103.jpeg"/><Relationship Id="rId4" Type="http://schemas.openxmlformats.org/officeDocument/2006/relationships/image" Target="../media/image1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04.jpe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103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118.jpeg"/><Relationship Id="rId7" Type="http://schemas.openxmlformats.org/officeDocument/2006/relationships/image" Target="../media/image99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11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33.jpeg"/><Relationship Id="rId5" Type="http://schemas.openxmlformats.org/officeDocument/2006/relationships/image" Target="../media/image41.jpeg"/><Relationship Id="rId10" Type="http://schemas.openxmlformats.org/officeDocument/2006/relationships/image" Target="../media/image27.png"/><Relationship Id="rId4" Type="http://schemas.openxmlformats.org/officeDocument/2006/relationships/image" Target="../media/image40.png"/><Relationship Id="rId9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7" Type="http://schemas.openxmlformats.org/officeDocument/2006/relationships/image" Target="../media/image100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2.jpeg"/><Relationship Id="rId7" Type="http://schemas.openxmlformats.org/officeDocument/2006/relationships/image" Target="../media/image53.png"/><Relationship Id="rId12" Type="http://schemas.openxmlformats.org/officeDocument/2006/relationships/image" Target="../media/image104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11" Type="http://schemas.openxmlformats.org/officeDocument/2006/relationships/image" Target="../media/image99.png"/><Relationship Id="rId5" Type="http://schemas.openxmlformats.org/officeDocument/2006/relationships/image" Target="../media/image124.jpeg"/><Relationship Id="rId10" Type="http://schemas.openxmlformats.org/officeDocument/2006/relationships/image" Target="../media/image98.png"/><Relationship Id="rId4" Type="http://schemas.openxmlformats.org/officeDocument/2006/relationships/image" Target="../media/image123.jpeg"/><Relationship Id="rId9" Type="http://schemas.openxmlformats.org/officeDocument/2006/relationships/image" Target="../media/image10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jpeg"/><Relationship Id="rId4" Type="http://schemas.openxmlformats.org/officeDocument/2006/relationships/image" Target="../media/image9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30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image" Target="../media/image26.png"/><Relationship Id="rId7" Type="http://schemas.openxmlformats.org/officeDocument/2006/relationships/image" Target="../media/image1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eg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image" Target="../media/image26.png"/><Relationship Id="rId7" Type="http://schemas.openxmlformats.org/officeDocument/2006/relationships/image" Target="../media/image1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eg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3" Type="http://schemas.openxmlformats.org/officeDocument/2006/relationships/image" Target="../media/image26.png"/><Relationship Id="rId7" Type="http://schemas.openxmlformats.org/officeDocument/2006/relationships/image" Target="../media/image136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2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7" Type="http://schemas.openxmlformats.org/officeDocument/2006/relationships/image" Target="../media/image28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52.jpeg"/><Relationship Id="rId7" Type="http://schemas.openxmlformats.org/officeDocument/2006/relationships/image" Target="../media/image2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61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hesis%20II\12.&#3626;&#3629;&#3610;&#3592;&#3610;%20Define\Slide%20present%20define\Untitled.wmv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134.jpeg"/><Relationship Id="rId4" Type="http://schemas.openxmlformats.org/officeDocument/2006/relationships/image" Target="../media/image6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33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image" Target="../media/image144.jpeg"/><Relationship Id="rId7" Type="http://schemas.openxmlformats.org/officeDocument/2006/relationships/image" Target="../media/image33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78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47.jpeg"/><Relationship Id="rId7" Type="http://schemas.openxmlformats.org/officeDocument/2006/relationships/image" Target="../media/image27.png"/><Relationship Id="rId2" Type="http://schemas.openxmlformats.org/officeDocument/2006/relationships/image" Target="../media/image14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34.jpeg"/><Relationship Id="rId4" Type="http://schemas.openxmlformats.org/officeDocument/2006/relationships/image" Target="../media/image14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emf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emf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emf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8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jpeg"/><Relationship Id="rId7" Type="http://schemas.openxmlformats.org/officeDocument/2006/relationships/image" Target="../media/image166.jpeg"/><Relationship Id="rId12" Type="http://schemas.openxmlformats.org/officeDocument/2006/relationships/image" Target="../media/image171.jpe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.jpeg"/><Relationship Id="rId11" Type="http://schemas.openxmlformats.org/officeDocument/2006/relationships/image" Target="../media/image170.jpeg"/><Relationship Id="rId5" Type="http://schemas.openxmlformats.org/officeDocument/2006/relationships/image" Target="../media/image164.jpeg"/><Relationship Id="rId10" Type="http://schemas.openxmlformats.org/officeDocument/2006/relationships/image" Target="../media/image169.jpeg"/><Relationship Id="rId4" Type="http://schemas.openxmlformats.org/officeDocument/2006/relationships/image" Target="../media/image163.jpeg"/><Relationship Id="rId9" Type="http://schemas.openxmlformats.org/officeDocument/2006/relationships/image" Target="../media/image1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000125" y="642938"/>
            <a:ext cx="9986963" cy="1547812"/>
          </a:xfrm>
        </p:spPr>
        <p:txBody>
          <a:bodyPr/>
          <a:lstStyle/>
          <a:p>
            <a:pPr eaLnBrk="1" hangingPunct="1">
              <a:defRPr/>
            </a:pPr>
            <a:r>
              <a:rPr lang="th-TH" sz="2800" b="1" dirty="0" smtClean="0"/>
              <a:t>การเร่งความเก่าของข้าวสารด้วยความร้อนร่วมกับความดันสูง</a:t>
            </a:r>
            <a:br>
              <a:rPr lang="th-TH" sz="2800" b="1" dirty="0" smtClean="0"/>
            </a:br>
            <a:r>
              <a:rPr lang="th-TH" sz="800" b="1" dirty="0" smtClean="0"/>
              <a:t/>
            </a:r>
            <a:br>
              <a:rPr lang="th-TH" sz="800" b="1" dirty="0" smtClean="0"/>
            </a:br>
            <a:r>
              <a:rPr lang="en-US" sz="1400" dirty="0" smtClean="0"/>
              <a:t> </a:t>
            </a:r>
            <a:r>
              <a:rPr lang="en-US" sz="1600" dirty="0" smtClean="0"/>
              <a:t>ACCELERATED AGEING OF MILLED RICE BY</a:t>
            </a:r>
            <a:br>
              <a:rPr lang="en-US" sz="1600" dirty="0" smtClean="0"/>
            </a:br>
            <a:r>
              <a:rPr lang="en-US" sz="800" dirty="0" smtClean="0"/>
              <a:t> </a:t>
            </a:r>
            <a:br>
              <a:rPr lang="en-US" sz="800" dirty="0" smtClean="0"/>
            </a:br>
            <a:r>
              <a:rPr lang="en-US" sz="1600" dirty="0" smtClean="0"/>
              <a:t>HEAT TREATMENT AND PRESSURIZATION</a:t>
            </a:r>
            <a:endParaRPr lang="en-US" sz="1600" dirty="0" smtClean="0">
              <a:solidFill>
                <a:srgbClr val="B8E32F"/>
              </a:solidFill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86250" y="2362200"/>
            <a:ext cx="4552950" cy="533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ngsana New" pitchFamily="18" charset="-34"/>
                <a:cs typeface="Angsana New" pitchFamily="18" charset="-34"/>
              </a:rPr>
              <a:t>Part I: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การกลั่นกรองปัจจัยด้วยวิธี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Plackett &amp; Burman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gray">
          <a:xfrm>
            <a:off x="4429125" y="2438400"/>
            <a:ext cx="76200" cy="228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pic>
        <p:nvPicPr>
          <p:cNvPr id="4101" name="Picture 1" descr="C:\Documents and Settings\ADMIN\Desktop\thesis-nan\รูปข้าว\86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54338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8" descr="D:\Thesis II\รูปข้าว\1_pre.jpg"/>
          <p:cNvPicPr>
            <a:picLocks noChangeAspect="1" noChangeArrowheads="1"/>
          </p:cNvPicPr>
          <p:nvPr/>
        </p:nvPicPr>
        <p:blipFill>
          <a:blip r:embed="rId3" cstate="print"/>
          <a:srcRect l="6686" t="22644" r="6686" b="22644"/>
          <a:stretch>
            <a:fillRect/>
          </a:stretch>
        </p:blipFill>
        <p:spPr bwMode="auto">
          <a:xfrm>
            <a:off x="0" y="4214813"/>
            <a:ext cx="185737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D:\Thesis II\รูปข้าว\37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2954338"/>
            <a:ext cx="185737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3" descr="D:\Thesis II\รูปข้าว\116426340618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176713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9" descr="D:\Thesis II\รูปข้าว\mages.jpg"/>
          <p:cNvPicPr>
            <a:picLocks noChangeAspect="1" noChangeArrowheads="1"/>
          </p:cNvPicPr>
          <p:nvPr/>
        </p:nvPicPr>
        <p:blipFill>
          <a:blip r:embed="rId6" cstate="print"/>
          <a:srcRect b="5882"/>
          <a:stretch>
            <a:fillRect/>
          </a:stretch>
        </p:blipFill>
        <p:spPr bwMode="auto">
          <a:xfrm>
            <a:off x="7358063" y="4143375"/>
            <a:ext cx="1785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8" descr="D:\Thesis II\รูปข้าว\m2666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75" y="2954338"/>
            <a:ext cx="1785938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22" descr="D:\Thesis II\รูปข้าว\spd_20080529162219_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13" y="4156075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5" descr="D:\Thesis II\รูปข้าว\a221201.jpg"/>
          <p:cNvPicPr>
            <a:picLocks noChangeAspect="1" noChangeArrowheads="1"/>
          </p:cNvPicPr>
          <p:nvPr/>
        </p:nvPicPr>
        <p:blipFill>
          <a:blip r:embed="rId9" cstate="print"/>
          <a:srcRect b="7813"/>
          <a:stretch>
            <a:fillRect/>
          </a:stretch>
        </p:blipFill>
        <p:spPr bwMode="auto">
          <a:xfrm>
            <a:off x="3643313" y="2954338"/>
            <a:ext cx="185737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D:\Logo mju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1472" y="363270"/>
            <a:ext cx="1500198" cy="1494094"/>
          </a:xfrm>
          <a:prstGeom prst="ellipse">
            <a:avLst/>
          </a:prstGeom>
          <a:noFill/>
        </p:spPr>
      </p:pic>
      <p:sp>
        <p:nvSpPr>
          <p:cNvPr id="28" name="สี่เหลี่ยมผืนผ้า 27"/>
          <p:cNvSpPr/>
          <p:nvPr/>
        </p:nvSpPr>
        <p:spPr>
          <a:xfrm>
            <a:off x="7858125" y="6286500"/>
            <a:ext cx="1071563" cy="428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4111" name="Picture 11" descr="D:\Thesis II\รูปข้าว\37330bc54e508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63" y="2962275"/>
            <a:ext cx="17859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TextBox 15"/>
          <p:cNvSpPr txBox="1">
            <a:spLocks noChangeArrowheads="1"/>
          </p:cNvSpPr>
          <p:nvPr/>
        </p:nvSpPr>
        <p:spPr bwMode="auto">
          <a:xfrm>
            <a:off x="4608513" y="5935663"/>
            <a:ext cx="4392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h-TH" sz="2000" b="1">
                <a:latin typeface="Angsana New" pitchFamily="18" charset="-34"/>
                <a:cs typeface="Angsana New" pitchFamily="18" charset="-34"/>
              </a:rPr>
              <a:t>จุฑารัตน์ นนทะมา วิศรุต ฝั้นหา และ สุเนตร สืบค้า</a:t>
            </a:r>
          </a:p>
          <a:p>
            <a:pPr algn="r"/>
            <a:r>
              <a:rPr lang="th-TH" sz="2000" b="1">
                <a:latin typeface="Angsana New" pitchFamily="18" charset="-34"/>
                <a:cs typeface="Angsana New" pitchFamily="18" charset="-34"/>
              </a:rPr>
              <a:t>คณะวิศวกรรมและอุตสาหกรรมเกษตร มหาวิทยาลัยแม่โจ้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3"/>
          <p:cNvGraphicFramePr>
            <a:graphicFrameLocks/>
          </p:cNvGraphicFramePr>
          <p:nvPr/>
        </p:nvGraphicFramePr>
        <p:xfrm>
          <a:off x="1000125" y="1720850"/>
          <a:ext cx="7072363" cy="3350700"/>
        </p:xfrm>
        <a:graphic>
          <a:graphicData uri="http://schemas.openxmlformats.org/drawingml/2006/table">
            <a:tbl>
              <a:tblPr/>
              <a:tblGrid>
                <a:gridCol w="4971661"/>
                <a:gridCol w="1050351"/>
                <a:gridCol w="1050351"/>
              </a:tblGrid>
              <a:tr h="392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Gulim" pitchFamily="34" charset="-127"/>
                          <a:cs typeface="Angsana New" pitchFamily="18" charset="-34"/>
                        </a:rPr>
                        <a:t>ปัจจัยที่ต้องการศึกษา</a:t>
                      </a:r>
                      <a:endParaRPr kumimoji="0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Gulim" pitchFamily="34" charset="-127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Gulim" pitchFamily="34" charset="-127"/>
                          <a:cs typeface="Angsana New" pitchFamily="18" charset="-34"/>
                        </a:rPr>
                        <a:t>ระดับต่ำ</a:t>
                      </a:r>
                      <a:endParaRPr kumimoji="0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Gulim" pitchFamily="34" charset="-127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Gulim" pitchFamily="34" charset="-127"/>
                          <a:cs typeface="Angsana New" pitchFamily="18" charset="-34"/>
                        </a:rPr>
                        <a:t>ระดับสูง</a:t>
                      </a:r>
                      <a:endParaRPr kumimoji="0" lang="ko-K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ngsana New" pitchFamily="18" charset="-34"/>
                        <a:ea typeface="Gulim" pitchFamily="34" charset="-127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2700000" scaled="1"/>
                    </a:gradFill>
                  </a:tcPr>
                </a:tc>
              </a:tr>
              <a:tr h="57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มวลเริ่มต้นของข้าวสารที่บรรจุในถังความดัน (กิโลกรัม)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gamma/>
                        <a:tint val="54510"/>
                        <a:invGamma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77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อุณหภูมิของอากาศในถังความดัน (องศาเซลเซียส)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tint val="54510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87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ระยะเวลาในการให้ความร้อน (นาที)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tint val="54510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7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ความเร็วรอบในการเคลื่อนที่ของถังความดัน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รอบ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นาที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5451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7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ความดันภายในถังความดัน (บาร์)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33">
                            <a:shade val="30000"/>
                            <a:satMod val="115000"/>
                          </a:srgbClr>
                        </a:gs>
                        <a:gs pos="50000">
                          <a:srgbClr val="CCFF33">
                            <a:shade val="67500"/>
                            <a:satMod val="115000"/>
                          </a:srgbClr>
                        </a:gs>
                        <a:gs pos="100000">
                          <a:srgbClr val="CCFF33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gray">
          <a:xfrm>
            <a:off x="857250" y="142875"/>
            <a:ext cx="77247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th-TH" altLang="ko-KR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ขั้นที่ </a:t>
            </a:r>
            <a:r>
              <a:rPr kumimoji="1" lang="en-US" altLang="ko-KR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2</a:t>
            </a:r>
            <a:r>
              <a:rPr kumimoji="1" lang="th-TH" altLang="ko-KR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การสร้างแผนการทดลองแบบ </a:t>
            </a:r>
            <a:r>
              <a:rPr lang="en-US" sz="3200" b="1" dirty="0" err="1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Plackett&amp;Burman</a:t>
            </a:r>
            <a:endParaRPr lang="en-GB" sz="3200" dirty="0">
              <a:solidFill>
                <a:schemeClr val="bg1"/>
              </a:solidFill>
              <a:latin typeface="Angsana New" pitchFamily="18" charset="-34"/>
              <a:ea typeface="Gulim" pitchFamily="34" charset="-127"/>
              <a:cs typeface="Angsana New" pitchFamily="18" charset="-34"/>
            </a:endParaRPr>
          </a:p>
        </p:txBody>
      </p:sp>
      <p:pic>
        <p:nvPicPr>
          <p:cNvPr id="14370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2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3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5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4" name="Picture 44" descr="D:\Thesis II\รูปข้าว\b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5429250"/>
            <a:ext cx="2324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83"/>
          <p:cNvGraphicFramePr>
            <a:graphicFrameLocks noGrp="1"/>
          </p:cNvGraphicFramePr>
          <p:nvPr/>
        </p:nvGraphicFramePr>
        <p:xfrm>
          <a:off x="571500" y="1571625"/>
          <a:ext cx="7786742" cy="4286270"/>
        </p:xfrm>
        <a:graphic>
          <a:graphicData uri="http://schemas.openxmlformats.org/drawingml/2006/table">
            <a:tbl>
              <a:tblPr/>
              <a:tblGrid>
                <a:gridCol w="982192"/>
                <a:gridCol w="1439962"/>
                <a:gridCol w="1278357"/>
                <a:gridCol w="1345639"/>
                <a:gridCol w="1412922"/>
                <a:gridCol w="1327670"/>
              </a:tblGrid>
              <a:tr h="38966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สิ่งทดลอง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Run</a:t>
                      </a: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ปัจจัย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7932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มวลข้าวสาร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(kg)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อุณหภูมิ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ระยะเวลา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(min)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ความเร็วรอบ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(rpm)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ความดัน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(bar)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89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857250" y="142875"/>
            <a:ext cx="77247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th-TH" altLang="ko-KR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ขั้นที่ </a:t>
            </a:r>
            <a:r>
              <a:rPr kumimoji="1" lang="en-US" altLang="ko-KR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2</a:t>
            </a:r>
            <a:r>
              <a:rPr kumimoji="1" lang="th-TH" altLang="ko-KR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การสร้างแผนการทดลองแบบ </a:t>
            </a:r>
            <a:r>
              <a:rPr lang="en-US" sz="3200" b="1" dirty="0" err="1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Plackett&amp;Burman</a:t>
            </a:r>
            <a:endParaRPr lang="en-GB" sz="3200" dirty="0">
              <a:solidFill>
                <a:schemeClr val="bg1"/>
              </a:solidFill>
              <a:latin typeface="Angsana New" pitchFamily="18" charset="-34"/>
              <a:ea typeface="Gulim" pitchFamily="34" charset="-127"/>
              <a:cs typeface="Angsana New" pitchFamily="18" charset="-34"/>
            </a:endParaRPr>
          </a:p>
        </p:txBody>
      </p:sp>
      <p:pic>
        <p:nvPicPr>
          <p:cNvPr id="15438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9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0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1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83"/>
          <p:cNvGraphicFramePr>
            <a:graphicFrameLocks noGrp="1"/>
          </p:cNvGraphicFramePr>
          <p:nvPr/>
        </p:nvGraphicFramePr>
        <p:xfrm>
          <a:off x="571500" y="1571625"/>
          <a:ext cx="7858180" cy="4241292"/>
        </p:xfrm>
        <a:graphic>
          <a:graphicData uri="http://schemas.openxmlformats.org/drawingml/2006/table">
            <a:tbl>
              <a:tblPr/>
              <a:tblGrid>
                <a:gridCol w="991202"/>
                <a:gridCol w="1453172"/>
                <a:gridCol w="1290086"/>
                <a:gridCol w="1357985"/>
                <a:gridCol w="1425885"/>
                <a:gridCol w="1339850"/>
              </a:tblGrid>
              <a:tr h="37908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สิ่งทดลอง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Run</a:t>
                      </a: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ปัจจัย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7790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มวลข้าวสาร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(kg)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อุณหภูมิ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kumimoji="0" lang="en-US" sz="2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ระยะเวลา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(min)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ความเร็วรอบ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(rpm)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ความดัน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(bar)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120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9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</a:p>
                  </a:txBody>
                  <a:tcPr marL="41413" marR="4141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6461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2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3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64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5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857250" y="142875"/>
            <a:ext cx="77247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th-TH" altLang="ko-KR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ขั้นที่ </a:t>
            </a:r>
            <a:r>
              <a:rPr kumimoji="1" lang="en-US" altLang="ko-KR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2</a:t>
            </a:r>
            <a:r>
              <a:rPr kumimoji="1" lang="th-TH" altLang="ko-KR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การสร้างแผนการทดลองแบบ </a:t>
            </a:r>
            <a:r>
              <a:rPr lang="en-US" sz="3200" b="1" dirty="0" err="1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Plackett&amp;Burman</a:t>
            </a:r>
            <a:endParaRPr lang="en-GB" sz="3200" dirty="0">
              <a:solidFill>
                <a:schemeClr val="bg1"/>
              </a:solidFill>
              <a:latin typeface="Angsana New" pitchFamily="18" charset="-34"/>
              <a:ea typeface="Gulim" pitchFamily="34" charset="-127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7901" y="1762759"/>
            <a:ext cx="3134400" cy="3452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รูปภาพ 6" descr="1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813" y="1643063"/>
            <a:ext cx="3567112" cy="3598862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5167313" y="1608138"/>
          <a:ext cx="3174057" cy="2571768"/>
        </p:xfrm>
        <a:graphic>
          <a:graphicData uri="http://schemas.openxmlformats.org/drawingml/2006/table">
            <a:tbl>
              <a:tblPr/>
              <a:tblGrid>
                <a:gridCol w="1082937"/>
                <a:gridCol w="2091120"/>
              </a:tblGrid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Angsana New"/>
                          <a:ea typeface="Calibri"/>
                          <a:cs typeface="Angsana New"/>
                        </a:rPr>
                        <a:t>หมายเลข</a:t>
                      </a:r>
                      <a:endParaRPr lang="en-GB" sz="1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Angsana New"/>
                          <a:ea typeface="Calibri"/>
                          <a:cs typeface="Angsana New"/>
                        </a:rPr>
                        <a:t>องค์ประกอบหลัก</a:t>
                      </a:r>
                      <a:endParaRPr lang="en-GB" sz="1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ngsana New"/>
                          <a:ea typeface="Calibri"/>
                          <a:cs typeface="Angsana New"/>
                        </a:rPr>
                        <a:t>1</a:t>
                      </a:r>
                      <a:endParaRPr lang="en-GB" sz="18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Calibri"/>
                          <a:ea typeface="Calibri"/>
                          <a:cs typeface="Angsana New"/>
                        </a:rPr>
                        <a:t>ตู้ควบคุมการทำงาน</a:t>
                      </a:r>
                      <a:endParaRPr lang="en-GB" sz="18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ngsana New"/>
                          <a:ea typeface="Calibri"/>
                          <a:cs typeface="Angsana New"/>
                        </a:rPr>
                        <a:t>2</a:t>
                      </a:r>
                      <a:endParaRPr lang="en-GB" sz="18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ถังความดันขนาด</a:t>
                      </a:r>
                      <a:r>
                        <a:rPr lang="th-TH" sz="1800" b="1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</a:t>
                      </a:r>
                      <a:r>
                        <a:rPr lang="en-US" sz="1800" b="1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8 </a:t>
                      </a:r>
                      <a:r>
                        <a:rPr lang="th-TH" sz="1800" b="1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ลิตร</a:t>
                      </a:r>
                      <a:endParaRPr lang="en-GB" sz="1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ngsana New"/>
                          <a:ea typeface="Calibri"/>
                          <a:cs typeface="Angsana New"/>
                        </a:rPr>
                        <a:t>3</a:t>
                      </a:r>
                      <a:endParaRPr lang="en-GB" sz="1800" b="1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Calibri"/>
                          <a:ea typeface="Calibri"/>
                          <a:cs typeface="Angsana New"/>
                        </a:rPr>
                        <a:t>ชุดให้ความร้อน</a:t>
                      </a:r>
                      <a:endParaRPr lang="en-GB" sz="18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ngsana New"/>
                          <a:ea typeface="Calibri"/>
                          <a:cs typeface="Angsana New"/>
                        </a:rPr>
                        <a:t>4</a:t>
                      </a:r>
                      <a:endParaRPr lang="en-GB" sz="1800" b="1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Angsana New"/>
                        </a:rPr>
                        <a:t>ชุ</a:t>
                      </a:r>
                      <a:r>
                        <a:rPr lang="th-TH" sz="1800" b="1" dirty="0" smtClean="0">
                          <a:latin typeface="Calibri"/>
                          <a:ea typeface="Calibri"/>
                          <a:cs typeface="Angsana New"/>
                        </a:rPr>
                        <a:t>ดมอเตอร์</a:t>
                      </a:r>
                      <a:endParaRPr lang="en-GB" sz="18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ngsana New"/>
                          <a:ea typeface="Calibri"/>
                          <a:cs typeface="Angsana New"/>
                        </a:rPr>
                        <a:t>5</a:t>
                      </a:r>
                      <a:endParaRPr lang="en-GB" sz="18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Calibri"/>
                          <a:ea typeface="Calibri"/>
                          <a:cs typeface="Angsana New"/>
                        </a:rPr>
                        <a:t>ชุดโครงสร้าง</a:t>
                      </a:r>
                      <a:endParaRPr lang="en-GB" sz="18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098550" y="5386388"/>
            <a:ext cx="3544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สุเนตรและคณะ 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2552</a:t>
            </a: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gray">
          <a:xfrm>
            <a:off x="919163" y="96838"/>
            <a:ext cx="78676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th-TH" sz="31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31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1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ชุดทดสอบการเร่งความเก่าของข้าวด้วยความร้อนร่วมกับความดัน</a:t>
            </a:r>
            <a:endParaRPr lang="en-US" sz="31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431" name="Picture 8" descr="D:\Thesis II\รูปข้าว\pat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0600">
            <a:off x="6254750" y="4822825"/>
            <a:ext cx="908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8" descr="D:\Thesis II\รูปข้าว\pat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48896">
            <a:off x="5195888" y="5024438"/>
            <a:ext cx="9080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8" descr="D:\Thesis II\รูปข้าว\pat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05866" flipV="1">
            <a:off x="7142163" y="5378450"/>
            <a:ext cx="9064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6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D:\Thesis II\Picture lab\Run Lab\Run lab\S6301382.JPG"/>
          <p:cNvPicPr>
            <a:picLocks noChangeAspect="1" noChangeArrowheads="1"/>
          </p:cNvPicPr>
          <p:nvPr/>
        </p:nvPicPr>
        <p:blipFill>
          <a:blip r:embed="rId2" cstate="print"/>
          <a:srcRect l="9302"/>
          <a:stretch>
            <a:fillRect/>
          </a:stretch>
        </p:blipFill>
        <p:spPr bwMode="auto">
          <a:xfrm>
            <a:off x="642938" y="1500188"/>
            <a:ext cx="407193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D:\Thesis II\Picture lab\Run Lab\Run lab\S6301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500188"/>
            <a:ext cx="37147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D:\Thesis II\Picture lab\Run Lab\Run lab\S6301402.JPG"/>
          <p:cNvPicPr>
            <a:picLocks noChangeAspect="1" noChangeArrowheads="1"/>
          </p:cNvPicPr>
          <p:nvPr/>
        </p:nvPicPr>
        <p:blipFill>
          <a:blip r:embed="rId4" cstate="print"/>
          <a:srcRect t="5582"/>
          <a:stretch>
            <a:fillRect/>
          </a:stretch>
        </p:blipFill>
        <p:spPr bwMode="auto">
          <a:xfrm>
            <a:off x="4786313" y="3286125"/>
            <a:ext cx="3714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D:\Thesis II\Picture lab\Run Lab\Run lab\S63014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1428750"/>
            <a:ext cx="37861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D:\Thesis II\Picture lab\Run Lab\Run lab\S63014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1428750"/>
            <a:ext cx="33575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D:\Thesis II\Picture lab\Run Lab\Run lab\S63014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50" y="3786188"/>
            <a:ext cx="37861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 descr="D:\Thesis II\Picture lab\Run Lab\Run lab\S63014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0" y="3786188"/>
            <a:ext cx="33575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สี่เหลี่ยมผืนผ้า 14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8442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10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gray">
          <a:xfrm>
            <a:off x="928688" y="96838"/>
            <a:ext cx="78676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th-TH" sz="31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31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1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ชุดทดสอบการเร่งความเก่าของข้าวด้วยความร้อนร่วมกับความดัน</a:t>
            </a:r>
            <a:endParaRPr lang="en-US" sz="31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86313" y="1857375"/>
            <a:ext cx="3857625" cy="26035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th-TH" b="1" smtClean="0">
                <a:solidFill>
                  <a:schemeClr val="bg1"/>
                </a:solidFill>
              </a:rPr>
              <a:t>การเปลี่ยนสภาพข้าวด้วย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b="1" smtClean="0">
                <a:solidFill>
                  <a:schemeClr val="bg1"/>
                </a:solidFill>
              </a:rPr>
              <a:t>	ชุดให้ความร้อนและความดัน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b="1" smtClean="0">
                <a:solidFill>
                  <a:schemeClr val="bg1"/>
                </a:solidFill>
              </a:rPr>
              <a:t>    แก่ข้าวสาร</a:t>
            </a:r>
          </a:p>
        </p:txBody>
      </p:sp>
      <p:pic>
        <p:nvPicPr>
          <p:cNvPr id="8" name="Untitl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75"/>
            <a:ext cx="4857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สี่เหลี่ยมผืนผ้า 10"/>
          <p:cNvSpPr/>
          <p:nvPr/>
        </p:nvSpPr>
        <p:spPr>
          <a:xfrm>
            <a:off x="7786688" y="6215063"/>
            <a:ext cx="1000125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9461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5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7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928688" y="96838"/>
            <a:ext cx="78676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th-TH" sz="31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31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1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ชุดทดสอบการเร่งความเก่าของข้าวด้วยความร้อนร่วมกับความดัน</a:t>
            </a:r>
            <a:endParaRPr lang="en-US" sz="31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9473" name="Picture 17" descr="D:\Thesis II\รูปข้าว\rice,mk,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14942" y="3714752"/>
            <a:ext cx="2857520" cy="2013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Thesis II\Picture lab\Run Lab\Run lab\S6301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89088"/>
            <a:ext cx="2500312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D:\Thesis II\Picture lab\Run Lab\Run lab\S6301371.JPG"/>
          <p:cNvPicPr>
            <a:picLocks noChangeAspect="1" noChangeArrowheads="1"/>
          </p:cNvPicPr>
          <p:nvPr/>
        </p:nvPicPr>
        <p:blipFill>
          <a:blip r:embed="rId3" cstate="print"/>
          <a:srcRect l="9921" t="9302" r="18144" b="16284"/>
          <a:stretch>
            <a:fillRect/>
          </a:stretch>
        </p:blipFill>
        <p:spPr bwMode="auto">
          <a:xfrm>
            <a:off x="2786063" y="3714750"/>
            <a:ext cx="1785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D:\Thesis II\Picture lab\Run Lab\Run lab\S6301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1597025"/>
            <a:ext cx="178593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D:\Thesis II\Picture lab\Run Lab\Run lab\S6301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97025"/>
            <a:ext cx="2357437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D:\Thesis II\Picture lab\Run Lab\Run lab\S63014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13" y="1571625"/>
            <a:ext cx="17859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D:\Thesis II\Picture lab\Run Lab\Run lab\S63015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13" y="3714750"/>
            <a:ext cx="1785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สี่เหลี่ยมผืนผ้า 11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20489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9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gray">
          <a:xfrm>
            <a:off x="928688" y="96838"/>
            <a:ext cx="78676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th-TH" sz="31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31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1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ชุดทดสอบการเร่งความเก่าของข้าวด้วยความร้อนร่วมกับความดัน</a:t>
            </a:r>
            <a:endParaRPr lang="en-US" sz="31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3"/>
          <p:cNvGrpSpPr>
            <a:grpSpLocks/>
          </p:cNvGrpSpPr>
          <p:nvPr/>
        </p:nvGrpSpPr>
        <p:grpSpPr bwMode="auto">
          <a:xfrm>
            <a:off x="593725" y="1782763"/>
            <a:ext cx="7693025" cy="4503737"/>
            <a:chOff x="382" y="1125"/>
            <a:chExt cx="4846" cy="2837"/>
          </a:xfrm>
        </p:grpSpPr>
        <p:sp>
          <p:nvSpPr>
            <p:cNvPr id="21513" name="AutoShape 3"/>
            <p:cNvSpPr>
              <a:spLocks noChangeArrowheads="1"/>
            </p:cNvSpPr>
            <p:nvPr/>
          </p:nvSpPr>
          <p:spPr bwMode="gray">
            <a:xfrm rot="-3626814">
              <a:off x="2875" y="159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14" name="AutoShape 4"/>
            <p:cNvSpPr>
              <a:spLocks noChangeArrowheads="1"/>
            </p:cNvSpPr>
            <p:nvPr/>
          </p:nvSpPr>
          <p:spPr bwMode="gray">
            <a:xfrm rot="3465783">
              <a:off x="2907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15" name="AutoShape 5"/>
            <p:cNvSpPr>
              <a:spLocks noChangeArrowheads="1"/>
            </p:cNvSpPr>
            <p:nvPr/>
          </p:nvSpPr>
          <p:spPr bwMode="gray">
            <a:xfrm rot="-7230978">
              <a:off x="2139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16" name="AutoShape 6"/>
            <p:cNvSpPr>
              <a:spLocks noChangeArrowheads="1"/>
            </p:cNvSpPr>
            <p:nvPr/>
          </p:nvSpPr>
          <p:spPr bwMode="gray">
            <a:xfrm rot="7535209">
              <a:off x="2115" y="290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17" name="AutoShape 7"/>
            <p:cNvSpPr>
              <a:spLocks noChangeArrowheads="1"/>
            </p:cNvSpPr>
            <p:nvPr/>
          </p:nvSpPr>
          <p:spPr bwMode="gray">
            <a:xfrm>
              <a:off x="3272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18" name="AutoShape 8"/>
            <p:cNvSpPr>
              <a:spLocks noChangeArrowheads="1"/>
            </p:cNvSpPr>
            <p:nvPr/>
          </p:nvSpPr>
          <p:spPr bwMode="gray">
            <a:xfrm rot="10800000">
              <a:off x="1754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accent1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519" name="Oval 9"/>
            <p:cNvSpPr>
              <a:spLocks noChangeArrowheads="1"/>
            </p:cNvSpPr>
            <p:nvPr/>
          </p:nvSpPr>
          <p:spPr bwMode="auto">
            <a:xfrm>
              <a:off x="1578" y="1168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21520" name="Text Box 10"/>
            <p:cNvSpPr txBox="1">
              <a:spLocks noChangeArrowheads="1"/>
            </p:cNvSpPr>
            <p:nvPr/>
          </p:nvSpPr>
          <p:spPr bwMode="auto">
            <a:xfrm>
              <a:off x="3510" y="1126"/>
              <a:ext cx="1718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200" b="1">
                  <a:solidFill>
                    <a:srgbClr val="FF0000"/>
                  </a:solidFill>
                  <a:latin typeface="Angsana New" pitchFamily="18" charset="-34"/>
                </a:rPr>
                <a:t>2. </a:t>
              </a:r>
              <a:r>
                <a:rPr lang="th-TH" sz="2200" b="1">
                  <a:solidFill>
                    <a:srgbClr val="FF0000"/>
                  </a:solidFill>
                  <a:latin typeface="Angsana New" pitchFamily="18" charset="-34"/>
                </a:rPr>
                <a:t>การตรวจวัดปริมาณการแตกหัก</a:t>
              </a:r>
              <a:endParaRPr lang="en-GB" sz="2200" b="1">
                <a:solidFill>
                  <a:srgbClr val="FF0000"/>
                </a:solidFill>
                <a:latin typeface="Angsana New" pitchFamily="18" charset="-34"/>
              </a:endParaRPr>
            </a:p>
          </p:txBody>
        </p:sp>
        <p:sp>
          <p:nvSpPr>
            <p:cNvPr id="21521" name="Text Box 11"/>
            <p:cNvSpPr txBox="1">
              <a:spLocks noChangeArrowheads="1"/>
            </p:cNvSpPr>
            <p:nvPr/>
          </p:nvSpPr>
          <p:spPr bwMode="auto">
            <a:xfrm>
              <a:off x="548" y="1125"/>
              <a:ext cx="1485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200" b="1">
                  <a:solidFill>
                    <a:srgbClr val="FF0000"/>
                  </a:solidFill>
                  <a:latin typeface="Angsana New" pitchFamily="18" charset="-34"/>
                </a:rPr>
                <a:t>1. </a:t>
              </a:r>
              <a:r>
                <a:rPr lang="th-TH" sz="2200" b="1">
                  <a:solidFill>
                    <a:srgbClr val="FF0000"/>
                  </a:solidFill>
                  <a:latin typeface="Angsana New" pitchFamily="18" charset="-34"/>
                </a:rPr>
                <a:t>การตรวจวัดคุณภาพค่าสี</a:t>
              </a:r>
            </a:p>
          </p:txBody>
        </p:sp>
        <p:sp>
          <p:nvSpPr>
            <p:cNvPr id="21522" name="Text Box 12"/>
            <p:cNvSpPr txBox="1">
              <a:spLocks noChangeArrowheads="1"/>
            </p:cNvSpPr>
            <p:nvPr/>
          </p:nvSpPr>
          <p:spPr bwMode="auto">
            <a:xfrm>
              <a:off x="3997" y="2201"/>
              <a:ext cx="1215" cy="6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200" b="1">
                  <a:latin typeface="Angsana New" pitchFamily="18" charset="-34"/>
                </a:rPr>
                <a:t>3. </a:t>
              </a:r>
              <a:r>
                <a:rPr lang="th-TH" sz="2200" b="1">
                  <a:latin typeface="Angsana New" pitchFamily="18" charset="-34"/>
                </a:rPr>
                <a:t>การตรวจวัด</a:t>
              </a:r>
            </a:p>
            <a:p>
              <a:pPr algn="ctr"/>
              <a:r>
                <a:rPr lang="th-TH" sz="2200" b="1">
                  <a:latin typeface="Angsana New" pitchFamily="18" charset="-34"/>
                </a:rPr>
                <a:t>ความใหม่</a:t>
              </a:r>
              <a:r>
                <a:rPr lang="en-US" sz="2200" b="1">
                  <a:latin typeface="Angsana New" pitchFamily="18" charset="-34"/>
                </a:rPr>
                <a:t>-</a:t>
              </a:r>
              <a:r>
                <a:rPr lang="th-TH" sz="2200" b="1">
                  <a:latin typeface="Angsana New" pitchFamily="18" charset="-34"/>
                </a:rPr>
                <a:t>เก่าของข้าว</a:t>
              </a:r>
              <a:r>
                <a:rPr lang="en-US" sz="2200" b="1">
                  <a:latin typeface="Angsana New" pitchFamily="18" charset="-34"/>
                </a:rPr>
                <a:t> </a:t>
              </a:r>
              <a:endParaRPr lang="en-GB" sz="2200" b="1">
                <a:solidFill>
                  <a:schemeClr val="tx2"/>
                </a:solidFill>
                <a:latin typeface="Angsana New" pitchFamily="18" charset="-34"/>
              </a:endParaRPr>
            </a:p>
            <a:p>
              <a:pPr algn="ctr"/>
              <a:endParaRPr lang="th-TH" sz="2200" b="1">
                <a:latin typeface="Angsana New" pitchFamily="18" charset="-34"/>
              </a:endParaRPr>
            </a:p>
          </p:txBody>
        </p:sp>
        <p:sp>
          <p:nvSpPr>
            <p:cNvPr id="21523" name="Text Box 13"/>
            <p:cNvSpPr txBox="1">
              <a:spLocks noChangeArrowheads="1"/>
            </p:cNvSpPr>
            <p:nvPr/>
          </p:nvSpPr>
          <p:spPr bwMode="auto">
            <a:xfrm>
              <a:off x="3498" y="3264"/>
              <a:ext cx="1362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200" b="1">
                  <a:latin typeface="Angsana New" pitchFamily="18" charset="-34"/>
                </a:rPr>
                <a:t>4. </a:t>
              </a:r>
              <a:r>
                <a:rPr lang="th-TH" sz="2200" b="1">
                  <a:latin typeface="Angsana New" pitchFamily="18" charset="-34"/>
                </a:rPr>
                <a:t>การตรวจวัด</a:t>
              </a:r>
            </a:p>
            <a:p>
              <a:pPr algn="ctr" eaLnBrk="0" hangingPunct="0"/>
              <a:r>
                <a:rPr lang="th-TH" sz="2200" b="1">
                  <a:latin typeface="Angsana New" pitchFamily="18" charset="-34"/>
                </a:rPr>
                <a:t>ความหนืดของแป้งข้าว</a:t>
              </a:r>
              <a:endParaRPr lang="en-GB" sz="2200" b="1">
                <a:solidFill>
                  <a:schemeClr val="tx2"/>
                </a:solidFill>
                <a:latin typeface="Angsana New" pitchFamily="18" charset="-34"/>
              </a:endParaRPr>
            </a:p>
          </p:txBody>
        </p:sp>
        <p:sp>
          <p:nvSpPr>
            <p:cNvPr id="21524" name="Text Box 14"/>
            <p:cNvSpPr txBox="1">
              <a:spLocks noChangeArrowheads="1"/>
            </p:cNvSpPr>
            <p:nvPr/>
          </p:nvSpPr>
          <p:spPr bwMode="auto">
            <a:xfrm>
              <a:off x="382" y="2223"/>
              <a:ext cx="1108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200" b="1">
                  <a:latin typeface="Angsana New" pitchFamily="18" charset="-34"/>
                </a:rPr>
                <a:t>6. </a:t>
              </a:r>
              <a:r>
                <a:rPr lang="th-TH" sz="2200" b="1">
                  <a:latin typeface="Angsana New" pitchFamily="18" charset="-34"/>
                </a:rPr>
                <a:t>การตรวจวัด</a:t>
              </a:r>
            </a:p>
            <a:p>
              <a:pPr algn="ctr" eaLnBrk="0" hangingPunct="0"/>
              <a:r>
                <a:rPr lang="th-TH" sz="2200" b="1">
                  <a:latin typeface="Angsana New" pitchFamily="18" charset="-34"/>
                </a:rPr>
                <a:t>การสลายเมล็ดในด่าง</a:t>
              </a:r>
              <a:endParaRPr lang="en-GB" sz="2200" b="1">
                <a:solidFill>
                  <a:schemeClr val="tx2"/>
                </a:solidFill>
                <a:latin typeface="Angsana New" pitchFamily="18" charset="-34"/>
              </a:endParaRPr>
            </a:p>
          </p:txBody>
        </p:sp>
        <p:sp>
          <p:nvSpPr>
            <p:cNvPr id="21525" name="Text Box 15"/>
            <p:cNvSpPr txBox="1">
              <a:spLocks noChangeArrowheads="1"/>
            </p:cNvSpPr>
            <p:nvPr/>
          </p:nvSpPr>
          <p:spPr bwMode="auto">
            <a:xfrm>
              <a:off x="720" y="3264"/>
              <a:ext cx="1078" cy="6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200" b="1">
                  <a:latin typeface="Angsana New" pitchFamily="18" charset="-34"/>
                </a:rPr>
                <a:t>5. </a:t>
              </a:r>
              <a:r>
                <a:rPr lang="th-TH" sz="2200" b="1">
                  <a:latin typeface="Angsana New" pitchFamily="18" charset="-34"/>
                </a:rPr>
                <a:t>การตรวจวัด</a:t>
              </a:r>
            </a:p>
            <a:p>
              <a:pPr algn="ctr" eaLnBrk="0" hangingPunct="0"/>
              <a:r>
                <a:rPr lang="th-TH" sz="2200" b="1">
                  <a:latin typeface="Angsana New" pitchFamily="18" charset="-34"/>
                </a:rPr>
                <a:t>ปริมาณอะไมโลส</a:t>
              </a:r>
              <a:endParaRPr lang="en-GB" sz="2200" b="1">
                <a:solidFill>
                  <a:schemeClr val="tx2"/>
                </a:solidFill>
                <a:latin typeface="Angsana New" pitchFamily="18" charset="-34"/>
              </a:endParaRPr>
            </a:p>
            <a:p>
              <a:pPr algn="ctr"/>
              <a:endParaRPr lang="th-TH" sz="2200" b="1">
                <a:latin typeface="Angsana New" pitchFamily="18" charset="-34"/>
              </a:endParaRPr>
            </a:p>
          </p:txBody>
        </p:sp>
        <p:sp>
          <p:nvSpPr>
            <p:cNvPr id="86032" name="Oval 16"/>
            <p:cNvSpPr>
              <a:spLocks noChangeArrowheads="1"/>
            </p:cNvSpPr>
            <p:nvPr/>
          </p:nvSpPr>
          <p:spPr bwMode="gray">
            <a:xfrm>
              <a:off x="1488" y="228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6033" name="Oval 17"/>
            <p:cNvSpPr>
              <a:spLocks noChangeArrowheads="1"/>
            </p:cNvSpPr>
            <p:nvPr/>
          </p:nvSpPr>
          <p:spPr bwMode="gray">
            <a:xfrm>
              <a:off x="20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6034" name="Oval 18"/>
            <p:cNvSpPr>
              <a:spLocks noChangeArrowheads="1"/>
            </p:cNvSpPr>
            <p:nvPr/>
          </p:nvSpPr>
          <p:spPr bwMode="gray">
            <a:xfrm>
              <a:off x="32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6035" name="Oval 19"/>
            <p:cNvSpPr>
              <a:spLocks noChangeArrowheads="1"/>
            </p:cNvSpPr>
            <p:nvPr/>
          </p:nvSpPr>
          <p:spPr bwMode="gray">
            <a:xfrm>
              <a:off x="2016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6036" name="Oval 20"/>
            <p:cNvSpPr>
              <a:spLocks noChangeArrowheads="1"/>
            </p:cNvSpPr>
            <p:nvPr/>
          </p:nvSpPr>
          <p:spPr bwMode="gray">
            <a:xfrm>
              <a:off x="3264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6037" name="Oval 21"/>
            <p:cNvSpPr>
              <a:spLocks noChangeArrowheads="1"/>
            </p:cNvSpPr>
            <p:nvPr/>
          </p:nvSpPr>
          <p:spPr bwMode="gray">
            <a:xfrm>
              <a:off x="3840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6038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6039" name="Oval 23"/>
            <p:cNvSpPr>
              <a:spLocks noChangeArrowheads="1"/>
            </p:cNvSpPr>
            <p:nvPr/>
          </p:nvSpPr>
          <p:spPr bwMode="gray">
            <a:xfrm>
              <a:off x="2230" y="1820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6040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6041" name="Oval 25"/>
            <p:cNvSpPr>
              <a:spLocks noChangeArrowheads="1"/>
            </p:cNvSpPr>
            <p:nvPr/>
          </p:nvSpPr>
          <p:spPr bwMode="gray">
            <a:xfrm>
              <a:off x="2311" y="1872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1536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grpSp>
          <p:nvGrpSpPr>
            <p:cNvPr id="21537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21539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1540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1541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21542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21538" name="Text Box 32"/>
            <p:cNvSpPr txBox="1">
              <a:spLocks noChangeArrowheads="1"/>
            </p:cNvSpPr>
            <p:nvPr/>
          </p:nvSpPr>
          <p:spPr bwMode="gray">
            <a:xfrm>
              <a:off x="2475" y="2190"/>
              <a:ext cx="60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2800" b="1">
                  <a:solidFill>
                    <a:srgbClr val="000000"/>
                  </a:solidFill>
                </a:rPr>
                <a:t>คุณภาพ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</p:grpSp>
      <p:sp>
        <p:nvSpPr>
          <p:cNvPr id="35" name="สี่เหลี่ยมผืนผ้า 34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gray">
          <a:xfrm>
            <a:off x="857250" y="106363"/>
            <a:ext cx="77247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การตรวจวัดสมบัติทางกายภาพ และทางเคมีกายภาพของข้าว</a:t>
            </a:r>
            <a:endParaRPr lang="en-US" sz="32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1509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5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5"/>
          <p:cNvSpPr>
            <a:spLocks noChangeArrowheads="1"/>
          </p:cNvSpPr>
          <p:nvPr/>
        </p:nvSpPr>
        <p:spPr bwMode="auto">
          <a:xfrm>
            <a:off x="1214438" y="1887538"/>
            <a:ext cx="7253287" cy="969962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2531" name="Group 12"/>
          <p:cNvGrpSpPr>
            <a:grpSpLocks/>
          </p:cNvGrpSpPr>
          <p:nvPr/>
        </p:nvGrpSpPr>
        <p:grpSpPr bwMode="auto">
          <a:xfrm>
            <a:off x="1290638" y="1714500"/>
            <a:ext cx="6996112" cy="958850"/>
            <a:chOff x="2304" y="2880"/>
            <a:chExt cx="3102" cy="774"/>
          </a:xfrm>
        </p:grpSpPr>
        <p:sp>
          <p:nvSpPr>
            <p:cNvPr id="22549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solidFill>
              <a:srgbClr val="FF99FF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550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2532" name="Text Box 15"/>
          <p:cNvSpPr txBox="1">
            <a:spLocks noChangeArrowheads="1"/>
          </p:cNvSpPr>
          <p:nvPr/>
        </p:nvSpPr>
        <p:spPr bwMode="gray">
          <a:xfrm>
            <a:off x="2105025" y="1800225"/>
            <a:ext cx="5729288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วิเคราะห์การถดถอยเชิงเส้นหลายตัวแปร</a:t>
            </a:r>
          </a:p>
          <a:p>
            <a:r>
              <a:rPr lang="th-TH" sz="24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Multiple Linear Regression</a:t>
            </a:r>
            <a:r>
              <a:rPr lang="th-TH" sz="24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th-TH" sz="36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ขั้นที่ </a:t>
            </a:r>
            <a:r>
              <a:rPr kumimoji="1" lang="en-US" sz="36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5</a:t>
            </a:r>
            <a:r>
              <a:rPr lang="th-TH" sz="3600" b="1" dirty="0">
                <a:solidFill>
                  <a:schemeClr val="bg1"/>
                </a:solidFill>
                <a:ea typeface="Gulim" pitchFamily="34" charset="-127"/>
                <a:cs typeface="Angsana New" pitchFamily="18" charset="-34"/>
              </a:rPr>
              <a:t> การวิเคราะห์ข้อมูล</a:t>
            </a:r>
            <a:endParaRPr lang="en-GB" sz="3600" dirty="0">
              <a:solidFill>
                <a:schemeClr val="bg1"/>
              </a:solidFill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22535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ตัวเชื่อมต่อตรง 13"/>
          <p:cNvCxnSpPr/>
          <p:nvPr/>
        </p:nvCxnSpPr>
        <p:spPr>
          <a:xfrm>
            <a:off x="642938" y="2212975"/>
            <a:ext cx="5413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 rot="5400000">
            <a:off x="-725487" y="2273300"/>
            <a:ext cx="27384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4286250" y="6215063"/>
            <a:ext cx="1500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500563" y="3381375"/>
            <a:ext cx="4071937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5715000" y="6500813"/>
            <a:ext cx="2928938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8548688" y="3441700"/>
            <a:ext cx="166687" cy="317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22545" name="Picture 24" descr="C:\Documents and Settings\Administrator\Desktop\New Folder (2)\รูป\94nr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0" y="3286125"/>
            <a:ext cx="3905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สี่เหลี่ยมผืนผ้า 24"/>
          <p:cNvSpPr/>
          <p:nvPr/>
        </p:nvSpPr>
        <p:spPr>
          <a:xfrm>
            <a:off x="4371975" y="350043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3489325" y="4132263"/>
            <a:ext cx="500063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22548" name="Picture 25" descr="C:\Documents and Settings\Administrator\Desktop\New Folder (2)\รูป\spss_vist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3286125"/>
            <a:ext cx="20669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6 </a:t>
            </a:r>
            <a:r>
              <a:rPr lang="th-TH" sz="3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การยืนยันผลการทดลอง</a:t>
            </a:r>
            <a:endParaRPr lang="en-GB" sz="3600" kern="0" dirty="0">
              <a:solidFill>
                <a:schemeClr val="bg1"/>
              </a:solidFill>
              <a:latin typeface="Angsana New" pitchFamily="18" charset="-34"/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99" name="ตัวเชื่อมต่อตรง 98"/>
          <p:cNvCxnSpPr/>
          <p:nvPr/>
        </p:nvCxnSpPr>
        <p:spPr>
          <a:xfrm>
            <a:off x="655638" y="3660775"/>
            <a:ext cx="5143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1138238" y="1857375"/>
            <a:ext cx="7362825" cy="1071563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1214438" y="1714500"/>
            <a:ext cx="7102475" cy="1027113"/>
            <a:chOff x="2304" y="1200"/>
            <a:chExt cx="3102" cy="774"/>
          </a:xfrm>
        </p:grpSpPr>
        <p:sp>
          <p:nvSpPr>
            <p:cNvPr id="110" name="AutoShape 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3575" name="AutoShape 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cxnSp>
        <p:nvCxnSpPr>
          <p:cNvPr id="114" name="ตัวเชื่อมต่อตรง 113"/>
          <p:cNvCxnSpPr/>
          <p:nvPr/>
        </p:nvCxnSpPr>
        <p:spPr>
          <a:xfrm>
            <a:off x="642938" y="2212975"/>
            <a:ext cx="54133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60" name="AutoShape 5"/>
          <p:cNvSpPr>
            <a:spLocks noChangeArrowheads="1"/>
          </p:cNvSpPr>
          <p:nvPr/>
        </p:nvSpPr>
        <p:spPr bwMode="auto">
          <a:xfrm>
            <a:off x="1155700" y="3244850"/>
            <a:ext cx="7342188" cy="1042988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3561" name="Group 12"/>
          <p:cNvGrpSpPr>
            <a:grpSpLocks/>
          </p:cNvGrpSpPr>
          <p:nvPr/>
        </p:nvGrpSpPr>
        <p:grpSpPr bwMode="auto">
          <a:xfrm>
            <a:off x="1219200" y="3143250"/>
            <a:ext cx="7081838" cy="1000125"/>
            <a:chOff x="2304" y="2880"/>
            <a:chExt cx="3102" cy="774"/>
          </a:xfrm>
        </p:grpSpPr>
        <p:sp>
          <p:nvSpPr>
            <p:cNvPr id="119" name="AutoShape 13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solidFill>
              <a:schemeClr val="tx2">
                <a:lumMod val="20000"/>
                <a:lumOff val="80000"/>
              </a:schemeClr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3573" name="AutoShape 14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23562" name="Text Box 15"/>
          <p:cNvSpPr txBox="1">
            <a:spLocks noChangeArrowheads="1"/>
          </p:cNvSpPr>
          <p:nvPr/>
        </p:nvSpPr>
        <p:spPr bwMode="gray">
          <a:xfrm>
            <a:off x="2035175" y="3309938"/>
            <a:ext cx="667861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6.2 </a:t>
            </a:r>
            <a:r>
              <a:rPr lang="th-TH" sz="20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วิเคราะห์ความแปรปรวนแบบทางเดียว </a:t>
            </a:r>
          </a:p>
          <a:p>
            <a:r>
              <a:rPr lang="th-TH" sz="20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0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One-Way ANOVA</a:t>
            </a:r>
            <a:r>
              <a:rPr lang="th-TH" sz="20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en-US" sz="2000" b="1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3563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6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44" descr="D:\Thesis II\รูปข้าว\XQ9FC7CAPIDYZ0CA5K3N1OCAWA846TCAMX8K81CATK9WHPCACHNP7PCA9IIVZHCAZTIV3SCADJCB96CA5WVOUWCAS27QILCAFGF6CSCA6CR1IDCAZUPYX1CA9NIEUQCALSIJZ4CA01ZWKSCA7S522ICAKJOEJ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4714875"/>
            <a:ext cx="235743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8" name="TextBox 40"/>
          <p:cNvSpPr txBox="1">
            <a:spLocks noChangeArrowheads="1"/>
          </p:cNvSpPr>
          <p:nvPr/>
        </p:nvSpPr>
        <p:spPr bwMode="auto">
          <a:xfrm>
            <a:off x="2024063" y="1738313"/>
            <a:ext cx="6405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ngsana New" pitchFamily="18" charset="-34"/>
                <a:cs typeface="Angsana New" pitchFamily="18" charset="-34"/>
              </a:rPr>
              <a:t>6.1 </a:t>
            </a:r>
            <a:r>
              <a:rPr lang="th-TH" sz="2000" b="1">
                <a:latin typeface="Angsana New" pitchFamily="18" charset="-34"/>
                <a:cs typeface="Angsana New" pitchFamily="18" charset="-34"/>
              </a:rPr>
              <a:t>กำหนดสภาวะที่มีผลต่อค่าตอบสนองได้ จึงมีการทดสอบยืนยันผลโดยการกระตุ้นข้าว</a:t>
            </a:r>
          </a:p>
          <a:p>
            <a:r>
              <a:rPr lang="th-TH" sz="2000" b="1">
                <a:latin typeface="Angsana New" pitchFamily="18" charset="-34"/>
                <a:cs typeface="Angsana New" pitchFamily="18" charset="-34"/>
              </a:rPr>
              <a:t>ในสภาวะที่กำหนดเทียบกับข้าวเก่า และข้าวก่อนการกระตุ้น ทดสอบซ้ำ 3 ซ้ำ </a:t>
            </a:r>
            <a:endParaRPr lang="en-US" sz="2000" b="1">
              <a:latin typeface="Angsana New" pitchFamily="18" charset="-34"/>
              <a:cs typeface="Angsana New" pitchFamily="18" charset="-34"/>
            </a:endParaRPr>
          </a:p>
          <a:p>
            <a:r>
              <a:rPr lang="en-US" sz="2000" b="1">
                <a:latin typeface="Angsana New" pitchFamily="18" charset="-34"/>
                <a:cs typeface="Angsana New" pitchFamily="18" charset="-34"/>
              </a:rPr>
              <a:t>(External replication)</a:t>
            </a:r>
            <a:endParaRPr lang="th-TH" sz="2000" b="1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42" name="ตัวเชื่อมต่อตรง 41"/>
          <p:cNvCxnSpPr/>
          <p:nvPr/>
        </p:nvCxnSpPr>
        <p:spPr>
          <a:xfrm rot="5400000">
            <a:off x="-1142206" y="2690019"/>
            <a:ext cx="35718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70" name="Picture 22" descr="C:\Documents and Settings\Administrator\Desktop\New Folder (2)\sps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13" y="4643438"/>
            <a:ext cx="185737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8" descr="D:\Thesis II\รูปข้าว\kerice_below3.gif"/>
          <p:cNvPicPr>
            <a:picLocks noChangeAspect="1" noChangeArrowheads="1"/>
          </p:cNvPicPr>
          <p:nvPr/>
        </p:nvPicPr>
        <p:blipFill>
          <a:blip r:embed="rId9" cstate="print"/>
          <a:srcRect l="61659"/>
          <a:stretch>
            <a:fillRect/>
          </a:stretch>
        </p:blipFill>
        <p:spPr bwMode="auto">
          <a:xfrm>
            <a:off x="3771900" y="5000625"/>
            <a:ext cx="2443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AutoShape 5"/>
          <p:cNvSpPr>
            <a:spLocks noChangeArrowheads="1"/>
          </p:cNvSpPr>
          <p:nvPr/>
        </p:nvSpPr>
        <p:spPr bwMode="gray">
          <a:xfrm>
            <a:off x="476250" y="1952625"/>
            <a:ext cx="3095625" cy="3409950"/>
          </a:xfrm>
          <a:prstGeom prst="roundRect">
            <a:avLst>
              <a:gd name="adj" fmla="val 6903"/>
            </a:avLst>
          </a:prstGeom>
          <a:solidFill>
            <a:srgbClr val="FFFFFF"/>
          </a:solidFill>
          <a:ln w="38100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98500" y="1643063"/>
            <a:ext cx="2689225" cy="514350"/>
            <a:chOff x="762" y="963"/>
            <a:chExt cx="1976" cy="393"/>
          </a:xfrm>
        </p:grpSpPr>
        <p:sp>
          <p:nvSpPr>
            <p:cNvPr id="113" name="AutoShape 7"/>
            <p:cNvSpPr>
              <a:spLocks noChangeArrowheads="1"/>
            </p:cNvSpPr>
            <p:nvPr/>
          </p:nvSpPr>
          <p:spPr bwMode="gray">
            <a:xfrm>
              <a:off x="762" y="979"/>
              <a:ext cx="1975" cy="377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4" name="AutoShape 8"/>
            <p:cNvSpPr>
              <a:spLocks noChangeArrowheads="1"/>
            </p:cNvSpPr>
            <p:nvPr/>
          </p:nvSpPr>
          <p:spPr bwMode="gray">
            <a:xfrm>
              <a:off x="762" y="963"/>
              <a:ext cx="1976" cy="3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4D4D"/>
                </a:gs>
                <a:gs pos="100000">
                  <a:srgbClr val="4D4D4D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115" name="Oval 9"/>
            <p:cNvSpPr>
              <a:spLocks noChangeArrowheads="1"/>
            </p:cNvSpPr>
            <p:nvPr/>
          </p:nvSpPr>
          <p:spPr bwMode="gray">
            <a:xfrm rot="-2566439">
              <a:off x="778" y="1022"/>
              <a:ext cx="14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D4D4D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6" name="Rectangle 10"/>
          <p:cNvSpPr>
            <a:spLocks noChangeArrowheads="1"/>
          </p:cNvSpPr>
          <p:nvPr/>
        </p:nvSpPr>
        <p:spPr bwMode="gray">
          <a:xfrm>
            <a:off x="1143000" y="1749425"/>
            <a:ext cx="1895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2200" b="1" kern="0" dirty="0">
                <a:solidFill>
                  <a:srgbClr val="FFFFFF"/>
                </a:solidFill>
                <a:latin typeface="Angsana New" pitchFamily="18" charset="-34"/>
                <a:ea typeface="굴림" pitchFamily="34" charset="-127"/>
                <a:cs typeface="Angsana New" pitchFamily="18" charset="-34"/>
              </a:rPr>
              <a:t>ข้าวใหม่ (</a:t>
            </a:r>
            <a:r>
              <a:rPr lang="en-US" altLang="ko-KR" sz="2200" b="1" kern="0" dirty="0">
                <a:solidFill>
                  <a:srgbClr val="FFFFFF"/>
                </a:solidFill>
                <a:latin typeface="Angsana New" pitchFamily="18" charset="-34"/>
                <a:ea typeface="굴림" pitchFamily="34" charset="-127"/>
                <a:cs typeface="Angsana New" pitchFamily="18" charset="-34"/>
              </a:rPr>
              <a:t>fresh rice</a:t>
            </a:r>
            <a:r>
              <a:rPr lang="th-TH" altLang="ko-KR" sz="2200" b="1" kern="0" dirty="0">
                <a:solidFill>
                  <a:srgbClr val="FFFFFF"/>
                </a:solidFill>
                <a:latin typeface="Angsana New" pitchFamily="18" charset="-34"/>
                <a:ea typeface="굴림" pitchFamily="34" charset="-127"/>
                <a:cs typeface="Angsana New" pitchFamily="18" charset="-34"/>
              </a:rPr>
              <a:t>)</a:t>
            </a:r>
            <a:endParaRPr lang="en-US" altLang="ko-KR" sz="2200" b="1" kern="0" dirty="0">
              <a:solidFill>
                <a:srgbClr val="FFFFFF"/>
              </a:solidFill>
              <a:latin typeface="Angsana New" pitchFamily="18" charset="-34"/>
              <a:ea typeface="굴림" pitchFamily="34" charset="-127"/>
              <a:cs typeface="Angsana New" pitchFamily="18" charset="-34"/>
            </a:endParaRPr>
          </a:p>
        </p:txBody>
      </p:sp>
      <p:sp>
        <p:nvSpPr>
          <p:cNvPr id="117" name="AutoShape 11"/>
          <p:cNvSpPr>
            <a:spLocks noChangeArrowheads="1"/>
          </p:cNvSpPr>
          <p:nvPr/>
        </p:nvSpPr>
        <p:spPr bwMode="gray">
          <a:xfrm>
            <a:off x="5500688" y="1973263"/>
            <a:ext cx="3095625" cy="3409950"/>
          </a:xfrm>
          <a:prstGeom prst="roundRect">
            <a:avLst>
              <a:gd name="adj" fmla="val 6903"/>
            </a:avLst>
          </a:prstGeom>
          <a:solidFill>
            <a:srgbClr val="FFFFFF"/>
          </a:solidFill>
          <a:ln w="38100">
            <a:solidFill>
              <a:srgbClr val="7C74E0">
                <a:lumMod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sysClr val="windowText" lastClr="000000"/>
              </a:solidFill>
              <a:cs typeface="Arial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722938" y="1663700"/>
            <a:ext cx="2689225" cy="514350"/>
            <a:chOff x="3111" y="838"/>
            <a:chExt cx="1976" cy="393"/>
          </a:xfrm>
        </p:grpSpPr>
        <p:sp>
          <p:nvSpPr>
            <p:cNvPr id="119" name="AutoShape 13"/>
            <p:cNvSpPr>
              <a:spLocks noChangeArrowheads="1"/>
            </p:cNvSpPr>
            <p:nvPr/>
          </p:nvSpPr>
          <p:spPr bwMode="gray">
            <a:xfrm>
              <a:off x="3111" y="854"/>
              <a:ext cx="1975" cy="377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" name="AutoShape 14"/>
            <p:cNvSpPr>
              <a:spLocks noChangeArrowheads="1"/>
            </p:cNvSpPr>
            <p:nvPr/>
          </p:nvSpPr>
          <p:spPr bwMode="gray">
            <a:xfrm>
              <a:off x="3111" y="838"/>
              <a:ext cx="1976" cy="3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121" name="Oval 15"/>
            <p:cNvSpPr>
              <a:spLocks noChangeArrowheads="1"/>
            </p:cNvSpPr>
            <p:nvPr/>
          </p:nvSpPr>
          <p:spPr bwMode="gray">
            <a:xfrm rot="-2566439">
              <a:off x="3127" y="897"/>
              <a:ext cx="141" cy="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99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2" name="Rectangle 16"/>
          <p:cNvSpPr>
            <a:spLocks noChangeArrowheads="1"/>
          </p:cNvSpPr>
          <p:nvPr/>
        </p:nvSpPr>
        <p:spPr bwMode="gray">
          <a:xfrm>
            <a:off x="6343650" y="1770063"/>
            <a:ext cx="18954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ko-KR" sz="2200" b="1" kern="0" dirty="0">
                <a:solidFill>
                  <a:srgbClr val="FFFFFF"/>
                </a:solidFill>
                <a:latin typeface="Angsana New" pitchFamily="18" charset="-34"/>
                <a:ea typeface="굴림" pitchFamily="34" charset="-127"/>
                <a:cs typeface="Angsana New" pitchFamily="18" charset="-34"/>
              </a:rPr>
              <a:t>ข้าวเก่า (</a:t>
            </a:r>
            <a:r>
              <a:rPr lang="en-US" altLang="ko-KR" sz="2200" b="1" kern="0" dirty="0">
                <a:solidFill>
                  <a:srgbClr val="FFFFFF"/>
                </a:solidFill>
                <a:latin typeface="Angsana New" pitchFamily="18" charset="-34"/>
                <a:ea typeface="굴림" pitchFamily="34" charset="-127"/>
                <a:cs typeface="Angsana New" pitchFamily="18" charset="-34"/>
              </a:rPr>
              <a:t>aged rice</a:t>
            </a:r>
            <a:r>
              <a:rPr lang="th-TH" altLang="ko-KR" sz="2200" b="1" kern="0" dirty="0">
                <a:solidFill>
                  <a:srgbClr val="FFFFFF"/>
                </a:solidFill>
                <a:latin typeface="Angsana New" pitchFamily="18" charset="-34"/>
                <a:ea typeface="굴림" pitchFamily="34" charset="-127"/>
                <a:cs typeface="Angsana New" pitchFamily="18" charset="-34"/>
              </a:rPr>
              <a:t>)</a:t>
            </a:r>
            <a:endParaRPr lang="en-US" altLang="ko-KR" sz="2200" b="1" kern="0" dirty="0">
              <a:solidFill>
                <a:srgbClr val="FFFFFF"/>
              </a:solidFill>
              <a:latin typeface="Angsana New" pitchFamily="18" charset="-34"/>
              <a:ea typeface="굴림" pitchFamily="34" charset="-127"/>
              <a:cs typeface="Angsana New" pitchFamily="18" charset="-34"/>
            </a:endParaRPr>
          </a:p>
        </p:txBody>
      </p:sp>
      <p:sp>
        <p:nvSpPr>
          <p:cNvPr id="123" name="TextBox 20"/>
          <p:cNvSpPr txBox="1">
            <a:spLocks noChangeArrowheads="1"/>
          </p:cNvSpPr>
          <p:nvPr/>
        </p:nvSpPr>
        <p:spPr bwMode="auto">
          <a:xfrm>
            <a:off x="746125" y="2500313"/>
            <a:ext cx="26336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Angsana New" pitchFamily="18" charset="-34"/>
              </a:rPr>
              <a:t>  </a:t>
            </a:r>
            <a:r>
              <a:rPr lang="th-TH" sz="2400" b="1">
                <a:latin typeface="Angsana New" pitchFamily="18" charset="-34"/>
              </a:rPr>
              <a:t>มีกลิ่นหอม</a:t>
            </a:r>
            <a:endParaRPr lang="en-US" sz="2400" b="1">
              <a:latin typeface="Angsana New" pitchFamily="18" charset="-34"/>
            </a:endParaRPr>
          </a:p>
          <a:p>
            <a:pPr>
              <a:buFontTx/>
              <a:buChar char="-"/>
            </a:pPr>
            <a:r>
              <a:rPr lang="en-US" sz="2400" b="1">
                <a:latin typeface="Angsana New" pitchFamily="18" charset="-34"/>
              </a:rPr>
              <a:t>  </a:t>
            </a:r>
            <a:r>
              <a:rPr lang="th-TH" sz="2400" b="1">
                <a:latin typeface="Angsana New" pitchFamily="18" charset="-34"/>
              </a:rPr>
              <a:t>มีการอุ้มน้ำน้อย</a:t>
            </a:r>
            <a:endParaRPr lang="en-US" sz="2400" b="1">
              <a:latin typeface="Angsana New" pitchFamily="18" charset="-34"/>
            </a:endParaRPr>
          </a:p>
          <a:p>
            <a:pPr>
              <a:buFontTx/>
              <a:buChar char="-"/>
            </a:pPr>
            <a:r>
              <a:rPr lang="en-US" sz="2400" b="1">
                <a:latin typeface="Angsana New" pitchFamily="18" charset="-34"/>
              </a:rPr>
              <a:t>  </a:t>
            </a:r>
            <a:r>
              <a:rPr lang="th-TH" sz="2400" b="1">
                <a:latin typeface="Angsana New" pitchFamily="18" charset="-34"/>
              </a:rPr>
              <a:t>มีการขยายปริมาตรน้อย</a:t>
            </a:r>
            <a:endParaRPr lang="en-US" sz="2400" b="1">
              <a:latin typeface="Angsana New" pitchFamily="18" charset="-34"/>
            </a:endParaRPr>
          </a:p>
          <a:p>
            <a:pPr>
              <a:buFontTx/>
              <a:buChar char="-"/>
            </a:pPr>
            <a:r>
              <a:rPr lang="th-TH" sz="2400" b="1">
                <a:latin typeface="Angsana New" pitchFamily="18" charset="-34"/>
              </a:rPr>
              <a:t> บริโภคแล้วไม่อิ่มท้อง </a:t>
            </a:r>
            <a:endParaRPr lang="en-US" sz="2400" b="1">
              <a:latin typeface="Angsana New" pitchFamily="18" charset="-34"/>
            </a:endParaRPr>
          </a:p>
          <a:p>
            <a:pPr>
              <a:buFontTx/>
              <a:buChar char="-"/>
            </a:pPr>
            <a:r>
              <a:rPr lang="en-US" sz="2400" b="1">
                <a:latin typeface="Angsana New" pitchFamily="18" charset="-34"/>
              </a:rPr>
              <a:t>  </a:t>
            </a:r>
            <a:r>
              <a:rPr lang="th-TH" sz="2400" b="1">
                <a:latin typeface="Angsana New" pitchFamily="18" charset="-34"/>
              </a:rPr>
              <a:t>เมล็ดข้าวสุกเหนียว</a:t>
            </a:r>
          </a:p>
          <a:p>
            <a:r>
              <a:rPr lang="th-TH" sz="2400" b="1">
                <a:latin typeface="Angsana New" pitchFamily="18" charset="-34"/>
              </a:rPr>
              <a:t>  เกาะติดกันเป็นก้อน</a:t>
            </a:r>
          </a:p>
          <a:p>
            <a:r>
              <a:rPr lang="th-TH" sz="2400" b="1">
                <a:latin typeface="Angsana New" pitchFamily="18" charset="-34"/>
              </a:rPr>
              <a:t>  และแฉะ</a:t>
            </a:r>
            <a:endParaRPr lang="en-GB" sz="2400" b="1">
              <a:latin typeface="Angsana New" pitchFamily="18" charset="-34"/>
            </a:endParaRPr>
          </a:p>
        </p:txBody>
      </p:sp>
      <p:sp>
        <p:nvSpPr>
          <p:cNvPr id="124" name="TextBox 21"/>
          <p:cNvSpPr txBox="1">
            <a:spLocks noChangeArrowheads="1"/>
          </p:cNvSpPr>
          <p:nvPr/>
        </p:nvSpPr>
        <p:spPr bwMode="auto">
          <a:xfrm>
            <a:off x="5810250" y="2525713"/>
            <a:ext cx="27146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b="1">
                <a:latin typeface="Angsana New" pitchFamily="18" charset="-34"/>
              </a:rPr>
              <a:t>  </a:t>
            </a:r>
            <a:r>
              <a:rPr lang="th-TH" sz="2400" b="1">
                <a:latin typeface="Angsana New" pitchFamily="18" charset="-34"/>
              </a:rPr>
              <a:t>มีกลิ่นหอมของข้าวเก่า</a:t>
            </a:r>
            <a:endParaRPr lang="en-US" sz="2400" b="1">
              <a:latin typeface="Angsana New" pitchFamily="18" charset="-34"/>
            </a:endParaRPr>
          </a:p>
          <a:p>
            <a:pPr>
              <a:buFontTx/>
              <a:buChar char="-"/>
            </a:pPr>
            <a:r>
              <a:rPr lang="en-US" sz="2400" b="1">
                <a:latin typeface="Angsana New" pitchFamily="18" charset="-34"/>
              </a:rPr>
              <a:t>  </a:t>
            </a:r>
            <a:r>
              <a:rPr lang="th-TH" sz="2400" b="1">
                <a:latin typeface="Angsana New" pitchFamily="18" charset="-34"/>
              </a:rPr>
              <a:t>มีการอุ้มน้ำมาก</a:t>
            </a:r>
            <a:endParaRPr lang="en-US" sz="2400" b="1">
              <a:latin typeface="Angsana New" pitchFamily="18" charset="-34"/>
            </a:endParaRPr>
          </a:p>
          <a:p>
            <a:pPr>
              <a:buFontTx/>
              <a:buChar char="-"/>
            </a:pPr>
            <a:r>
              <a:rPr lang="en-US" sz="2400" b="1">
                <a:latin typeface="Angsana New" pitchFamily="18" charset="-34"/>
              </a:rPr>
              <a:t>  </a:t>
            </a:r>
            <a:r>
              <a:rPr lang="th-TH" sz="2400" b="1">
                <a:latin typeface="Angsana New" pitchFamily="18" charset="-34"/>
              </a:rPr>
              <a:t>มีการขยายปริมาตรมาก</a:t>
            </a:r>
            <a:endParaRPr lang="en-US" sz="2400" b="1">
              <a:latin typeface="Angsana New" pitchFamily="18" charset="-34"/>
            </a:endParaRPr>
          </a:p>
          <a:p>
            <a:pPr>
              <a:buFontTx/>
              <a:buChar char="-"/>
            </a:pPr>
            <a:r>
              <a:rPr lang="th-TH" sz="2400" b="1">
                <a:latin typeface="Angsana New" pitchFamily="18" charset="-34"/>
              </a:rPr>
              <a:t> บริโภคแล้วอิ่มท้อง </a:t>
            </a:r>
            <a:endParaRPr lang="en-US" sz="2400" b="1">
              <a:latin typeface="Angsana New" pitchFamily="18" charset="-34"/>
            </a:endParaRPr>
          </a:p>
          <a:p>
            <a:pPr>
              <a:buFontTx/>
              <a:buChar char="-"/>
            </a:pPr>
            <a:r>
              <a:rPr lang="en-US" sz="2400" b="1">
                <a:latin typeface="Angsana New" pitchFamily="18" charset="-34"/>
              </a:rPr>
              <a:t>  </a:t>
            </a:r>
            <a:r>
              <a:rPr lang="th-TH" sz="2400" b="1">
                <a:latin typeface="Angsana New" pitchFamily="18" charset="-34"/>
              </a:rPr>
              <a:t>เมล็ดข้าวสุกร่วน</a:t>
            </a:r>
          </a:p>
          <a:p>
            <a:r>
              <a:rPr lang="th-TH" sz="2400" b="1">
                <a:latin typeface="Angsana New" pitchFamily="18" charset="-34"/>
              </a:rPr>
              <a:t>  ไม่เกาะติดกันเป็นก้อน</a:t>
            </a:r>
          </a:p>
          <a:p>
            <a:r>
              <a:rPr lang="th-TH" sz="2400" b="1">
                <a:latin typeface="Angsana New" pitchFamily="18" charset="-34"/>
              </a:rPr>
              <a:t>   และไม่แฉะ</a:t>
            </a:r>
            <a:endParaRPr lang="en-US" sz="2400" b="1">
              <a:latin typeface="Angsana New" pitchFamily="18" charset="-34"/>
            </a:endParaRPr>
          </a:p>
          <a:p>
            <a:endParaRPr lang="en-GB" sz="2400">
              <a:latin typeface="Angsana New" pitchFamily="18" charset="-34"/>
            </a:endParaRPr>
          </a:p>
        </p:txBody>
      </p:sp>
      <p:pic>
        <p:nvPicPr>
          <p:cNvPr id="126" name="Picture 2" descr="C:\Documents and Settings\ADMIN\Desktop\thesis-nan\รูปข้าว\ti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3729038"/>
            <a:ext cx="16621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Documents and Settings\ADMIN\Desktop\thesis-nan\รูปข้าว\ti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2071688"/>
            <a:ext cx="1662113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5153025" cy="487363"/>
          </a:xfrm>
        </p:spPr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ความสำคัญของปัญหา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6158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5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7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ผล</a:t>
            </a:r>
          </a:p>
        </p:txBody>
      </p:sp>
      <p:pic>
        <p:nvPicPr>
          <p:cNvPr id="24579" name="รูปภาพ 9" descr="การสร้างตัวแปร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8" y="1300163"/>
            <a:ext cx="766445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24581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25603" name="รูปภาพ 10" descr="กรอกข้อมูลวิเคราะห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1285875"/>
            <a:ext cx="78486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ผล</a:t>
            </a:r>
          </a:p>
        </p:txBody>
      </p:sp>
      <p:pic>
        <p:nvPicPr>
          <p:cNvPr id="25605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6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รูปภาพ 2" descr="เลือกคำสั่ง วิเคราะห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357313"/>
            <a:ext cx="78565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ผล</a:t>
            </a:r>
          </a:p>
        </p:txBody>
      </p:sp>
      <p:pic>
        <p:nvPicPr>
          <p:cNvPr id="26629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รูปภาพ 3" descr="การเลือกตัวแปรสำหรับการวิเคราะห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285875"/>
            <a:ext cx="7715250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ผล</a:t>
            </a:r>
          </a:p>
        </p:txBody>
      </p:sp>
      <p:pic>
        <p:nvPicPr>
          <p:cNvPr id="27653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6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รูปภาพ 4" descr="เลือก o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28750"/>
            <a:ext cx="794543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ผล</a:t>
            </a:r>
          </a:p>
        </p:txBody>
      </p:sp>
      <p:pic>
        <p:nvPicPr>
          <p:cNvPr id="28677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9699" name="Rectangle 28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29700" name="รูปภาพ 2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357313"/>
            <a:ext cx="83581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" name="สี่เหลี่ยมผืนผ้า 243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4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ผล</a:t>
            </a:r>
          </a:p>
        </p:txBody>
      </p:sp>
      <p:cxnSp>
        <p:nvCxnSpPr>
          <p:cNvPr id="247" name="ตัวเชื่อมต่อตรง 246"/>
          <p:cNvCxnSpPr/>
          <p:nvPr/>
        </p:nvCxnSpPr>
        <p:spPr>
          <a:xfrm>
            <a:off x="8143875" y="3000375"/>
            <a:ext cx="28575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ตัวเชื่อมต่อตรง 247"/>
          <p:cNvCxnSpPr/>
          <p:nvPr/>
        </p:nvCxnSpPr>
        <p:spPr>
          <a:xfrm>
            <a:off x="8143875" y="3249613"/>
            <a:ext cx="28575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ตัวเชื่อมต่อตรง 248"/>
          <p:cNvCxnSpPr/>
          <p:nvPr/>
        </p:nvCxnSpPr>
        <p:spPr>
          <a:xfrm>
            <a:off x="8143875" y="3760788"/>
            <a:ext cx="28575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ตัวเชื่อมต่อตรง 249"/>
          <p:cNvCxnSpPr/>
          <p:nvPr/>
        </p:nvCxnSpPr>
        <p:spPr>
          <a:xfrm>
            <a:off x="8143875" y="4011613"/>
            <a:ext cx="28575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7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6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18" descr="D:\Thesis II\รูปข้าว\spd_20080529162219_b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0100" y="4959039"/>
            <a:ext cx="2214578" cy="1464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16" name="Picture 20" descr="D:\Thesis II\รูปข้าว\rice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7555" y="4959039"/>
            <a:ext cx="2286015" cy="1467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17" name="Picture 21" descr="D:\Thesis II\รูปข้าว\nUa5ewJANv_Thai-Parboiled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86446" y="4959039"/>
            <a:ext cx="2214578" cy="1470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ผล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30724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79"/>
          <p:cNvGraphicFramePr>
            <a:graphicFrameLocks noGrp="1"/>
          </p:cNvGraphicFramePr>
          <p:nvPr/>
        </p:nvGraphicFramePr>
        <p:xfrm>
          <a:off x="642938" y="1857375"/>
          <a:ext cx="7643838" cy="3163510"/>
        </p:xfrm>
        <a:graphic>
          <a:graphicData uri="http://schemas.openxmlformats.org/drawingml/2006/table">
            <a:tbl>
              <a:tblPr/>
              <a:tblGrid>
                <a:gridCol w="1892760"/>
                <a:gridCol w="1237574"/>
                <a:gridCol w="1164775"/>
                <a:gridCol w="1164775"/>
                <a:gridCol w="1091977"/>
                <a:gridCol w="1091977"/>
              </a:tblGrid>
              <a:tr h="3924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ตัวแปรตาม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ปัจจัย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ปัจจัย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ปัจจัย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ปัจจัย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ปัจจัย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9603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(Mass)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(Temp)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(Time)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(Speed)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(Pressure)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92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13. ปริมาณการแตกหัก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+1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+1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+1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</a:tr>
              <a:tr h="392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1. ค่าสี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L*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</a:tr>
              <a:tr h="393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 ค่าสี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a*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</a:tr>
              <a:tr h="394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 ค่าสี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b*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</a:tr>
              <a:tr h="392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 </a:t>
                      </a:r>
                      <a:r>
                        <a:rPr kumimoji="0" lang="th-TH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ปริมาณอะไมโลส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</a:tr>
              <a:tr h="409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ความใหม่-เก่าของข้าว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</a:tr>
            </a:tbl>
          </a:graphicData>
        </a:graphic>
      </p:graphicFrame>
      <p:sp>
        <p:nvSpPr>
          <p:cNvPr id="12" name="สี่เหลี่ยมมุมมน 11"/>
          <p:cNvSpPr/>
          <p:nvPr/>
        </p:nvSpPr>
        <p:spPr>
          <a:xfrm>
            <a:off x="654050" y="5286375"/>
            <a:ext cx="7632700" cy="1214438"/>
          </a:xfrm>
          <a:prstGeom prst="roundRect">
            <a:avLst/>
          </a:prstGeom>
          <a:ln>
            <a:solidFill>
              <a:srgbClr val="FF9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หมายเหตุ</a:t>
            </a:r>
            <a:r>
              <a:rPr lang="en-US" sz="22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:	</a:t>
            </a:r>
            <a:r>
              <a:rPr lang="th-TH" sz="22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เครื่องหมาย (+1) คือ ปัจจัยที่มีผลกระทบต่อตัวแปรตามแบบแปรผันตรง</a:t>
            </a:r>
            <a:endParaRPr lang="en-US" sz="2200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เครื่องหมาย (-1)  คือ ปัจจัยที่มีผลกระทบต่อตัวแปรตามแบบแปรผกผัน</a:t>
            </a:r>
            <a:endParaRPr lang="en-US" sz="2200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เครื่องหมาย ( - )  คือ ปัจจัยไม่มีผลกระทบต่อตัวแปรตาม</a:t>
            </a:r>
          </a:p>
        </p:txBody>
      </p:sp>
      <p:sp>
        <p:nvSpPr>
          <p:cNvPr id="3079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2438" y="1285875"/>
            <a:ext cx="8763000" cy="495300"/>
          </a:xfrm>
        </p:spPr>
        <p:txBody>
          <a:bodyPr/>
          <a:lstStyle/>
          <a:p>
            <a:pPr eaLnBrk="1" hangingPunct="1">
              <a:buClr>
                <a:srgbClr val="FF99FF"/>
              </a:buClr>
            </a:pPr>
            <a:r>
              <a:rPr lang="th-TH" sz="2400" b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การวิเคราะห์การถดถอยเชิงเส้นหลายตัวแปร (</a:t>
            </a:r>
            <a:r>
              <a:rPr lang="en-US" sz="2400" b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Multiple Linear Regression</a:t>
            </a:r>
            <a:r>
              <a:rPr lang="th-TH" sz="2400" b="1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th-TH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ผล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aphicFrame>
        <p:nvGraphicFramePr>
          <p:cNvPr id="7" name="Group 81"/>
          <p:cNvGraphicFramePr>
            <a:graphicFrameLocks noGrp="1"/>
          </p:cNvGraphicFramePr>
          <p:nvPr/>
        </p:nvGraphicFramePr>
        <p:xfrm>
          <a:off x="642938" y="1500188"/>
          <a:ext cx="7572427" cy="3505200"/>
        </p:xfrm>
        <a:graphic>
          <a:graphicData uri="http://schemas.openxmlformats.org/drawingml/2006/table">
            <a:tbl>
              <a:tblPr/>
              <a:tblGrid>
                <a:gridCol w="2000263"/>
                <a:gridCol w="1071570"/>
                <a:gridCol w="1143008"/>
                <a:gridCol w="1143008"/>
                <a:gridCol w="1143008"/>
                <a:gridCol w="1071570"/>
              </a:tblGrid>
              <a:tr h="1809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ตัวแปรตาม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ปัจจัย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ปัจจัย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ปัจจัย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ปัจจัย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ปัจจัย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(Mass)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(Temp)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(Time)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(Speed)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(Pressure)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219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6.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Peak viscosity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</a:tr>
              <a:tr h="219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7.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Trough viscosity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</a:tr>
              <a:tr h="219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8. Breakdown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+1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</a:tr>
              <a:tr h="186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9. Final viscosity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+1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+1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2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10. Setback from trough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+1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+1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+1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</a:tr>
              <a:tr h="56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11. Peak viscosity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12. Pasting temperature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+1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Times New Roman" pitchFamily="18" charset="0"/>
                          <a:cs typeface="Angsana New" pitchFamily="18" charset="-34"/>
                        </a:rPr>
                        <a:t>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ea typeface="Calibri" pitchFamily="34" charset="0"/>
                        <a:cs typeface="Angsana New" pitchFamily="18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th-TH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650" algn="l"/>
                        </a:tabLst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D"/>
                    </a:solidFill>
                  </a:tcPr>
                </a:tc>
              </a:tr>
            </a:tbl>
          </a:graphicData>
        </a:graphic>
      </p:graphicFrame>
      <p:sp>
        <p:nvSpPr>
          <p:cNvPr id="8" name="สี่เหลี่ยมมุมมน 7"/>
          <p:cNvSpPr/>
          <p:nvPr/>
        </p:nvSpPr>
        <p:spPr>
          <a:xfrm>
            <a:off x="654050" y="5214938"/>
            <a:ext cx="7561263" cy="1214437"/>
          </a:xfrm>
          <a:prstGeom prst="roundRect">
            <a:avLst/>
          </a:prstGeom>
          <a:ln>
            <a:solidFill>
              <a:srgbClr val="FF99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หมายเหตุ</a:t>
            </a:r>
            <a:r>
              <a:rPr lang="en-US" sz="22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:	</a:t>
            </a:r>
            <a:r>
              <a:rPr lang="th-TH" sz="22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เครื่องหมาย (+1) คือ ปัจจัยที่มีผลกระทบต่อตัวแปรตามแบบแปรผันตรง</a:t>
            </a:r>
            <a:endParaRPr lang="en-US" sz="2200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เครื่องหมาย (-1)  คือ ปัจจัยที่มีผลกระทบต่อตัวแปรตามแบบแปรผกผัน</a:t>
            </a:r>
            <a:endParaRPr lang="en-US" sz="2200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	เครื่องหมาย ( - )  คือ ปัจจัยไม่มีผลกระทบต่อตัวแปรตาม</a:t>
            </a:r>
          </a:p>
        </p:txBody>
      </p:sp>
      <p:pic>
        <p:nvPicPr>
          <p:cNvPr id="31827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28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29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30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5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b="1" dirty="0" smtClean="0"/>
              <a:t>ผลการยืนยันการทดลอง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55650" y="1460500"/>
          <a:ext cx="7488833" cy="4556760"/>
        </p:xfrm>
        <a:graphic>
          <a:graphicData uri="http://schemas.openxmlformats.org/drawingml/2006/table">
            <a:tbl>
              <a:tblPr/>
              <a:tblGrid>
                <a:gridCol w="2507261"/>
                <a:gridCol w="464309"/>
                <a:gridCol w="1297066"/>
                <a:gridCol w="1297066"/>
                <a:gridCol w="1010992"/>
                <a:gridCol w="912139"/>
              </a:tblGrid>
              <a:tr h="270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แหล่งความแปรปรวน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df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SS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MS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F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Sig.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Peak viscosity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 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 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 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 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 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Between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2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191724.220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95862.111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25.061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0.001**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Within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6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22951.330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3825.222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Trough viscosity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 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Between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2 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300612.670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150306.333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172.458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0.000**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Within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6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5229.333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871.556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Breakdown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 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Between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2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834056.220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417028.111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310.725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0.000**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Within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6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8052.667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1342.111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Final viscosity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 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Between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2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2436081.600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1218040.778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1723.372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0.000**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Within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6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4240.667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706.778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2857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58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59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60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b="1" dirty="0" smtClean="0"/>
              <a:t>การยืนยันการทดลอง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3796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5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27075" y="1587500"/>
          <a:ext cx="7631708" cy="4556760"/>
        </p:xfrm>
        <a:graphic>
          <a:graphicData uri="http://schemas.openxmlformats.org/drawingml/2006/table">
            <a:tbl>
              <a:tblPr/>
              <a:tblGrid>
                <a:gridCol w="2555096"/>
                <a:gridCol w="473167"/>
                <a:gridCol w="1321812"/>
                <a:gridCol w="1321812"/>
                <a:gridCol w="1030280"/>
                <a:gridCol w="929541"/>
              </a:tblGrid>
              <a:tr h="270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แหล่งความแปรปรวน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df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SS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MS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F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Sig.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Final viscosity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 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Between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2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2436081.600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1218040.778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1723.372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0.000**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Within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6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4240.667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706.778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Setback from peak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Between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2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108873.600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544436.778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742.526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0.000**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Within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6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4399.333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733.222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Peak time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 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Between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2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0.214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0.107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16.741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0.000**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Within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6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0.038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0.006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Pasting temperature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 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Between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2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464.124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232.062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1216.045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0.000**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Within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6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1.145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0.191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44516" marR="445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2" name="Picture 40" descr="http://1.bp.blogspot.com/_uZvR3IB5_4M/Suq1RO5AefI/AAAAAAAAAJI/RWP6pot-4Qs/s400/o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30607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1" name="ตัวเชื่อมต่อตรง 160"/>
          <p:cNvCxnSpPr/>
          <p:nvPr/>
        </p:nvCxnSpPr>
        <p:spPr>
          <a:xfrm rot="5400000">
            <a:off x="3679825" y="4883150"/>
            <a:ext cx="3571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ตัวเชื่อมต่อตรง 159"/>
          <p:cNvCxnSpPr/>
          <p:nvPr/>
        </p:nvCxnSpPr>
        <p:spPr>
          <a:xfrm rot="5400000">
            <a:off x="3694113" y="2667000"/>
            <a:ext cx="3571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1" name="Picture 7" descr="C:\Documents and Settings\ADMIN\Desktop\thesis-nan\รูปข้าว\untitledhom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203575"/>
            <a:ext cx="17541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6"/>
          <p:cNvSpPr>
            <a:spLocks noChangeArrowheads="1"/>
          </p:cNvSpPr>
          <p:nvPr/>
        </p:nvSpPr>
        <p:spPr bwMode="gray">
          <a:xfrm>
            <a:off x="3214688" y="1417638"/>
            <a:ext cx="1285875" cy="42386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ข้าวใหม่</a:t>
            </a:r>
            <a:endParaRPr lang="en-US" sz="2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gray">
          <a:xfrm>
            <a:off x="2000250" y="3567113"/>
            <a:ext cx="1214438" cy="4238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600" b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ธรรมชาติ</a:t>
            </a:r>
          </a:p>
        </p:txBody>
      </p:sp>
      <p:cxnSp>
        <p:nvCxnSpPr>
          <p:cNvPr id="67" name="ตัวเชื่อมต่อตรง 66"/>
          <p:cNvCxnSpPr/>
          <p:nvPr/>
        </p:nvCxnSpPr>
        <p:spPr bwMode="auto">
          <a:xfrm>
            <a:off x="2428875" y="2846388"/>
            <a:ext cx="2857500" cy="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ตัวเชื่อมต่อตรง 73"/>
          <p:cNvCxnSpPr/>
          <p:nvPr/>
        </p:nvCxnSpPr>
        <p:spPr bwMode="auto">
          <a:xfrm rot="5400000">
            <a:off x="4929187" y="3205163"/>
            <a:ext cx="715963" cy="15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ตัวเชื่อมต่อตรง 75"/>
          <p:cNvCxnSpPr/>
          <p:nvPr/>
        </p:nvCxnSpPr>
        <p:spPr bwMode="auto">
          <a:xfrm rot="5400000">
            <a:off x="2070100" y="3205163"/>
            <a:ext cx="715963" cy="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ตัวเชื่อมต่อตรง 78"/>
          <p:cNvCxnSpPr/>
          <p:nvPr/>
        </p:nvCxnSpPr>
        <p:spPr bwMode="auto">
          <a:xfrm rot="5400000">
            <a:off x="2072481" y="4347369"/>
            <a:ext cx="714375" cy="15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ตัวเชื่อมต่อตรง 79"/>
          <p:cNvCxnSpPr/>
          <p:nvPr/>
        </p:nvCxnSpPr>
        <p:spPr bwMode="auto">
          <a:xfrm rot="5400000">
            <a:off x="4929981" y="4347369"/>
            <a:ext cx="714375" cy="15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ตัวเชื่อมต่อตรง 80"/>
          <p:cNvCxnSpPr/>
          <p:nvPr/>
        </p:nvCxnSpPr>
        <p:spPr bwMode="auto">
          <a:xfrm>
            <a:off x="2428875" y="4705350"/>
            <a:ext cx="2857500" cy="1588"/>
          </a:xfrm>
          <a:prstGeom prst="line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470" name="Picture 6" descr="D:\destops\รูปข้าว\untitled6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1917708"/>
            <a:ext cx="1860690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1" name="Picture 7" descr="D:\destops\รูปข้าว\nUa5ewJANv_Thai-Parboile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4932852"/>
            <a:ext cx="1857388" cy="82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2" name="ตัวเชื่อมต่อตรง 81"/>
          <p:cNvCxnSpPr/>
          <p:nvPr/>
        </p:nvCxnSpPr>
        <p:spPr bwMode="auto">
          <a:xfrm>
            <a:off x="6153150" y="6016625"/>
            <a:ext cx="24923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ตัวเชื่อมต่อตรง 82"/>
          <p:cNvCxnSpPr/>
          <p:nvPr/>
        </p:nvCxnSpPr>
        <p:spPr bwMode="auto">
          <a:xfrm>
            <a:off x="6157913" y="4578350"/>
            <a:ext cx="24923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ตัวเชื่อมต่อตรง 84"/>
          <p:cNvCxnSpPr/>
          <p:nvPr/>
        </p:nvCxnSpPr>
        <p:spPr bwMode="auto">
          <a:xfrm>
            <a:off x="6157913" y="2516188"/>
            <a:ext cx="249237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ตัวเชื่อมต่อตรง 85"/>
          <p:cNvCxnSpPr/>
          <p:nvPr/>
        </p:nvCxnSpPr>
        <p:spPr bwMode="auto">
          <a:xfrm>
            <a:off x="6157913" y="1847850"/>
            <a:ext cx="249237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ตัวเชื่อมต่อตรง 86"/>
          <p:cNvCxnSpPr/>
          <p:nvPr/>
        </p:nvCxnSpPr>
        <p:spPr bwMode="auto">
          <a:xfrm>
            <a:off x="6143625" y="3867150"/>
            <a:ext cx="24923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ตัวเชื่อมต่อตรง 87"/>
          <p:cNvCxnSpPr/>
          <p:nvPr/>
        </p:nvCxnSpPr>
        <p:spPr bwMode="auto">
          <a:xfrm>
            <a:off x="5857875" y="3860800"/>
            <a:ext cx="28575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ตัวเชื่อมต่อตรง 88"/>
          <p:cNvCxnSpPr/>
          <p:nvPr/>
        </p:nvCxnSpPr>
        <p:spPr bwMode="auto">
          <a:xfrm>
            <a:off x="6157913" y="3227388"/>
            <a:ext cx="249237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ตัวเชื่อมต่อตรง 89"/>
          <p:cNvCxnSpPr/>
          <p:nvPr/>
        </p:nvCxnSpPr>
        <p:spPr bwMode="auto">
          <a:xfrm>
            <a:off x="6153150" y="5303838"/>
            <a:ext cx="249238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สี่เหลี่ยมมุมมน 90"/>
          <p:cNvSpPr/>
          <p:nvPr/>
        </p:nvSpPr>
        <p:spPr bwMode="auto">
          <a:xfrm>
            <a:off x="6415088" y="1476375"/>
            <a:ext cx="2157412" cy="6540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อบด้วยไอน้ำร้อน</a:t>
            </a:r>
          </a:p>
          <a:p>
            <a:pPr algn="r"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(ข้าวเปลือก)</a:t>
            </a:r>
          </a:p>
        </p:txBody>
      </p:sp>
      <p:sp>
        <p:nvSpPr>
          <p:cNvPr id="93" name="สี่เหลี่ยมมุมมน 92"/>
          <p:cNvSpPr/>
          <p:nvPr/>
        </p:nvSpPr>
        <p:spPr bwMode="auto">
          <a:xfrm>
            <a:off x="6403975" y="2203450"/>
            <a:ext cx="2168525" cy="63817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อบด้วย</a:t>
            </a:r>
            <a:r>
              <a:rPr lang="th-TH" sz="2000" dirty="0" err="1">
                <a:latin typeface="Angsana New" pitchFamily="18" charset="-34"/>
                <a:cs typeface="Angsana New" pitchFamily="18" charset="-34"/>
              </a:rPr>
              <a:t>ฟลู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อิดไดเซชัน</a:t>
            </a:r>
          </a:p>
          <a:p>
            <a:pPr algn="r"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(ข้าวเปลือก)</a:t>
            </a:r>
          </a:p>
        </p:txBody>
      </p:sp>
      <p:sp>
        <p:nvSpPr>
          <p:cNvPr id="94" name="สี่เหลี่ยมมุมมน 93"/>
          <p:cNvSpPr/>
          <p:nvPr/>
        </p:nvSpPr>
        <p:spPr bwMode="auto">
          <a:xfrm>
            <a:off x="6402388" y="3582988"/>
            <a:ext cx="2170112" cy="61436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อบแห้ง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เก็บที่อับอากาศ </a:t>
            </a:r>
          </a:p>
          <a:p>
            <a:pPr algn="r"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(ข้าวเปลือก)</a:t>
            </a:r>
          </a:p>
        </p:txBody>
      </p:sp>
      <p:sp>
        <p:nvSpPr>
          <p:cNvPr id="95" name="สี่เหลี่ยมมุมมน 94"/>
          <p:cNvSpPr/>
          <p:nvPr/>
        </p:nvSpPr>
        <p:spPr bwMode="auto">
          <a:xfrm>
            <a:off x="6402388" y="2916238"/>
            <a:ext cx="2170112" cy="59531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อบด้วยตู้อบลมร้อน </a:t>
            </a:r>
          </a:p>
          <a:p>
            <a:pPr algn="r"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(ข้าวเปลือก)</a:t>
            </a:r>
          </a:p>
        </p:txBody>
      </p:sp>
      <p:sp>
        <p:nvSpPr>
          <p:cNvPr id="96" name="สี่เหลี่ยมมุมมน 95"/>
          <p:cNvSpPr/>
          <p:nvPr/>
        </p:nvSpPr>
        <p:spPr bwMode="auto">
          <a:xfrm>
            <a:off x="6402388" y="4279900"/>
            <a:ext cx="2152650" cy="65881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สนามไฟฟ้า</a:t>
            </a:r>
            <a:r>
              <a:rPr lang="th-TH" sz="2000" dirty="0" err="1">
                <a:latin typeface="Angsana New" pitchFamily="18" charset="-34"/>
                <a:cs typeface="Angsana New" pitchFamily="18" charset="-34"/>
              </a:rPr>
              <a:t>สถิตย์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แรงสูง</a:t>
            </a:r>
          </a:p>
          <a:p>
            <a:pPr algn="r"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(ข้าวเปลือก)</a:t>
            </a:r>
          </a:p>
        </p:txBody>
      </p:sp>
      <p:sp>
        <p:nvSpPr>
          <p:cNvPr id="7197" name="สี่เหลี่ยมมุมมน 96"/>
          <p:cNvSpPr>
            <a:spLocks noChangeArrowheads="1"/>
          </p:cNvSpPr>
          <p:nvPr/>
        </p:nvSpPr>
        <p:spPr bwMode="auto">
          <a:xfrm>
            <a:off x="6399213" y="5018088"/>
            <a:ext cx="2139950" cy="596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th-TH" sz="20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อบในภาชนะปิด</a:t>
            </a:r>
          </a:p>
          <a:p>
            <a:pPr algn="r"/>
            <a:r>
              <a:rPr lang="th-TH" sz="20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(ข้าวเปลือก)</a:t>
            </a:r>
          </a:p>
        </p:txBody>
      </p:sp>
      <p:sp>
        <p:nvSpPr>
          <p:cNvPr id="99" name="สี่เหลี่ยมมุมมน 98"/>
          <p:cNvSpPr/>
          <p:nvPr/>
        </p:nvSpPr>
        <p:spPr bwMode="auto">
          <a:xfrm>
            <a:off x="6399213" y="5689600"/>
            <a:ext cx="2127250" cy="59690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ความดัน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เอนไซม์</a:t>
            </a:r>
          </a:p>
          <a:p>
            <a:pPr algn="r"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(แป้งข้าว)</a:t>
            </a:r>
          </a:p>
        </p:txBody>
      </p:sp>
      <p:cxnSp>
        <p:nvCxnSpPr>
          <p:cNvPr id="100" name="ตัวเชื่อมต่อตรง 99"/>
          <p:cNvCxnSpPr/>
          <p:nvPr/>
        </p:nvCxnSpPr>
        <p:spPr bwMode="auto">
          <a:xfrm rot="5400000">
            <a:off x="4064000" y="3925888"/>
            <a:ext cx="4175125" cy="15875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12"/>
          <p:cNvSpPr>
            <a:spLocks noChangeArrowheads="1"/>
          </p:cNvSpPr>
          <p:nvPr/>
        </p:nvSpPr>
        <p:spPr bwMode="gray">
          <a:xfrm>
            <a:off x="4643438" y="3567113"/>
            <a:ext cx="1214437" cy="4238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เทคโนโลยี</a:t>
            </a:r>
            <a:endParaRPr lang="en-US" sz="2600" b="1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53" name="ลูกศรเชื่อมต่อแบบตรง 152"/>
          <p:cNvCxnSpPr/>
          <p:nvPr/>
        </p:nvCxnSpPr>
        <p:spPr>
          <a:xfrm rot="5400000">
            <a:off x="2836069" y="3825082"/>
            <a:ext cx="2071687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th-TH" altLang="ko-KR" sz="3600" dirty="0" smtClean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ความสำคัญของปัญหา</a:t>
            </a:r>
            <a:endParaRPr lang="en-GB" sz="3600" dirty="0" smtClean="0"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gray">
          <a:xfrm>
            <a:off x="3214688" y="5775325"/>
            <a:ext cx="1285875" cy="4238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6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ข้าวเก่า</a:t>
            </a:r>
            <a:endParaRPr lang="en-US" sz="2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7205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6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7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7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8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188" y="1611313"/>
          <a:ext cx="7532712" cy="2313432"/>
        </p:xfrm>
        <a:graphic>
          <a:graphicData uri="http://schemas.openxmlformats.org/drawingml/2006/table">
            <a:tbl>
              <a:tblPr/>
              <a:tblGrid>
                <a:gridCol w="869689"/>
                <a:gridCol w="908543"/>
                <a:gridCol w="838655"/>
                <a:gridCol w="1048319"/>
                <a:gridCol w="838655"/>
                <a:gridCol w="1118206"/>
                <a:gridCol w="838655"/>
                <a:gridCol w="1071990"/>
              </a:tblGrid>
              <a:tr h="924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Rice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Peak vis. (</a:t>
                      </a:r>
                      <a:r>
                        <a:rPr lang="en-US" sz="2200" b="1" kern="1600" spc="-40" dirty="0" err="1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cP</a:t>
                      </a:r>
                      <a:r>
                        <a:rPr lang="en-US" sz="2200" b="1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)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Trough vis. (</a:t>
                      </a:r>
                      <a:r>
                        <a:rPr lang="en-US" sz="2200" b="1" kern="1600" spc="-40" dirty="0" err="1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cP</a:t>
                      </a:r>
                      <a:r>
                        <a:rPr lang="en-US" sz="2200" b="1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)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Breakdown (cp)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Final vis. (</a:t>
                      </a:r>
                      <a:r>
                        <a:rPr lang="en-US" sz="2200" b="1" kern="1600" spc="-40" dirty="0" err="1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cP</a:t>
                      </a:r>
                      <a:r>
                        <a:rPr lang="en-US" sz="2200" b="1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)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Setback from trough (</a:t>
                      </a:r>
                      <a:r>
                        <a:rPr lang="en-US" sz="2200" b="1" kern="1600" spc="-40" dirty="0" err="1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cP</a:t>
                      </a:r>
                      <a:r>
                        <a:rPr lang="en-US" sz="2200" b="1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)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Peak vis. (min)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Pasting temperature (</a:t>
                      </a:r>
                      <a:r>
                        <a:rPr lang="en-US" sz="2200" b="1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200" b="1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C)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 err="1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Trt</a:t>
                      </a: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 rice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2421.33 a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2041.33 a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380.00 a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3959.67 a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1918.33 a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6.22 a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86.92 a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Age rice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2707.00 b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1975.67 b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733.00 b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3439.00 b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1463.33 b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5.87 b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84.13 b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Fresh rice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2750.33 b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1625.00 c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1125.33 c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2692.00 c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1067.00 c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5.94 b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600" spc="-4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70.48 c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54" name="TextBox 5"/>
          <p:cNvSpPr txBox="1">
            <a:spLocks noChangeArrowheads="1"/>
          </p:cNvSpPr>
          <p:nvPr/>
        </p:nvSpPr>
        <p:spPr bwMode="auto">
          <a:xfrm>
            <a:off x="571500" y="4071938"/>
            <a:ext cx="777716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ngsana New" pitchFamily="18" charset="-34"/>
                <a:cs typeface="Angsana New" pitchFamily="18" charset="-34"/>
              </a:rPr>
              <a:t>* Pairs of value underscored by the same letter are not significantly different at the 95% probability level.</a:t>
            </a:r>
          </a:p>
          <a:p>
            <a:endParaRPr lang="th-TH"/>
          </a:p>
        </p:txBody>
      </p:sp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b="1" dirty="0" smtClean="0"/>
              <a:t>การยืนยันการทดลอง</a:t>
            </a:r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34857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8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59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0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61" name="Picture 42" descr="D:\Thesis II\รูปข้าว\pecanri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9675" y="4572000"/>
            <a:ext cx="26289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gray">
          <a:xfrm rot="5400000">
            <a:off x="4891088" y="3548063"/>
            <a:ext cx="2181225" cy="23272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35844" name="Freeform 4"/>
          <p:cNvSpPr>
            <a:spLocks/>
          </p:cNvSpPr>
          <p:nvPr/>
        </p:nvSpPr>
        <p:spPr bwMode="gray">
          <a:xfrm>
            <a:off x="4830763" y="3619500"/>
            <a:ext cx="2301875" cy="481013"/>
          </a:xfrm>
          <a:custGeom>
            <a:avLst/>
            <a:gdLst>
              <a:gd name="T0" fmla="*/ 2147483647 w 1270"/>
              <a:gd name="T1" fmla="*/ 2147483647 h 303"/>
              <a:gd name="T2" fmla="*/ 2147483647 w 1270"/>
              <a:gd name="T3" fmla="*/ 2147483647 h 303"/>
              <a:gd name="T4" fmla="*/ 2147483647 w 1270"/>
              <a:gd name="T5" fmla="*/ 2147483647 h 303"/>
              <a:gd name="T6" fmla="*/ 2147483647 w 1270"/>
              <a:gd name="T7" fmla="*/ 2147483647 h 303"/>
              <a:gd name="T8" fmla="*/ 2147483647 w 1270"/>
              <a:gd name="T9" fmla="*/ 2147483647 h 303"/>
              <a:gd name="T10" fmla="*/ 2147483647 w 1270"/>
              <a:gd name="T11" fmla="*/ 2147483647 h 303"/>
              <a:gd name="T12" fmla="*/ 2147483647 w 1270"/>
              <a:gd name="T13" fmla="*/ 2147483647 h 303"/>
              <a:gd name="T14" fmla="*/ 2147483647 w 1270"/>
              <a:gd name="T15" fmla="*/ 2147483647 h 303"/>
              <a:gd name="T16" fmla="*/ 2147483647 w 1270"/>
              <a:gd name="T17" fmla="*/ 2147483647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0"/>
              <a:gd name="T28" fmla="*/ 0 h 303"/>
              <a:gd name="T29" fmla="*/ 1270 w 1270"/>
              <a:gd name="T30" fmla="*/ 303 h 3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gray">
          <a:xfrm>
            <a:off x="5138738" y="3706813"/>
            <a:ext cx="15938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1C1C1C"/>
                </a:solidFill>
              </a:rPr>
              <a:t>Screen 3 factor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gray">
          <a:xfrm>
            <a:off x="4819650" y="4297363"/>
            <a:ext cx="2306638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th-TH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มวลเริ่มต้นของข้าวสาร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th-TH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ความเร็วรอบของถังความดัน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th-TH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ความดันภายในถังความดัน</a:t>
            </a:r>
            <a:endParaRPr lang="th-TH">
              <a:latin typeface="Angsana New" pitchFamily="18" charset="-34"/>
              <a:cs typeface="Angsana New" pitchFamily="18" charset="-34"/>
            </a:endParaRPr>
          </a:p>
          <a:p>
            <a:pPr algn="ctr" eaLnBrk="0" hangingPunct="0"/>
            <a:endParaRPr lang="en-US">
              <a:solidFill>
                <a:srgbClr val="1C1C1C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5847" name="Group 23"/>
          <p:cNvGrpSpPr>
            <a:grpSpLocks/>
          </p:cNvGrpSpPr>
          <p:nvPr/>
        </p:nvGrpSpPr>
        <p:grpSpPr bwMode="auto">
          <a:xfrm>
            <a:off x="4830763" y="1643063"/>
            <a:ext cx="2384425" cy="538162"/>
            <a:chOff x="555" y="1126"/>
            <a:chExt cx="1502" cy="339"/>
          </a:xfrm>
        </p:grpSpPr>
        <p:sp>
          <p:nvSpPr>
            <p:cNvPr id="20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1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35848" name="Rectangle 26"/>
          <p:cNvSpPr>
            <a:spLocks noChangeArrowheads="1"/>
          </p:cNvSpPr>
          <p:nvPr/>
        </p:nvSpPr>
        <p:spPr bwMode="gray">
          <a:xfrm>
            <a:off x="5207000" y="1690688"/>
            <a:ext cx="160337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2200" b="1">
                <a:solidFill>
                  <a:srgbClr val="1C1C1C"/>
                </a:solidFill>
                <a:latin typeface="Angsana New" pitchFamily="18" charset="-34"/>
                <a:cs typeface="Angsana New" pitchFamily="18" charset="-34"/>
              </a:rPr>
              <a:t>กรณีศึกษา </a:t>
            </a:r>
            <a:r>
              <a:rPr lang="en-US" sz="2200" b="1">
                <a:solidFill>
                  <a:srgbClr val="1C1C1C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200" b="1">
                <a:solidFill>
                  <a:srgbClr val="1C1C1C"/>
                </a:solidFill>
                <a:latin typeface="Angsana New" pitchFamily="18" charset="-34"/>
                <a:cs typeface="Angsana New" pitchFamily="18" charset="-34"/>
              </a:rPr>
              <a:t>ปัจจัย</a:t>
            </a:r>
            <a:endParaRPr lang="en-US" sz="2200" b="1">
              <a:solidFill>
                <a:srgbClr val="1C1C1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AutoShape 27"/>
          <p:cNvSpPr>
            <a:spLocks noChangeArrowheads="1"/>
          </p:cNvSpPr>
          <p:nvPr/>
        </p:nvSpPr>
        <p:spPr bwMode="gray">
          <a:xfrm flipV="1">
            <a:off x="5016500" y="2217738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gray">
          <a:xfrm rot="5400000">
            <a:off x="1526381" y="3563145"/>
            <a:ext cx="2181225" cy="229711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35851" name="Freeform 8"/>
          <p:cNvSpPr>
            <a:spLocks/>
          </p:cNvSpPr>
          <p:nvPr/>
        </p:nvSpPr>
        <p:spPr bwMode="gray">
          <a:xfrm>
            <a:off x="1485900" y="3617913"/>
            <a:ext cx="2266950" cy="481012"/>
          </a:xfrm>
          <a:custGeom>
            <a:avLst/>
            <a:gdLst>
              <a:gd name="T0" fmla="*/ 2147483647 w 1261"/>
              <a:gd name="T1" fmla="*/ 2147483647 h 303"/>
              <a:gd name="T2" fmla="*/ 2147483647 w 1261"/>
              <a:gd name="T3" fmla="*/ 2147483647 h 303"/>
              <a:gd name="T4" fmla="*/ 2147483647 w 1261"/>
              <a:gd name="T5" fmla="*/ 2147483647 h 303"/>
              <a:gd name="T6" fmla="*/ 2147483647 w 1261"/>
              <a:gd name="T7" fmla="*/ 2147483647 h 303"/>
              <a:gd name="T8" fmla="*/ 2147483647 w 1261"/>
              <a:gd name="T9" fmla="*/ 2147483647 h 303"/>
              <a:gd name="T10" fmla="*/ 2147483647 w 1261"/>
              <a:gd name="T11" fmla="*/ 2147483647 h 303"/>
              <a:gd name="T12" fmla="*/ 2147483647 w 1261"/>
              <a:gd name="T13" fmla="*/ 2147483647 h 303"/>
              <a:gd name="T14" fmla="*/ 2147483647 w 1261"/>
              <a:gd name="T15" fmla="*/ 2147483647 h 303"/>
              <a:gd name="T16" fmla="*/ 2147483647 w 1261"/>
              <a:gd name="T17" fmla="*/ 2147483647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61"/>
              <a:gd name="T28" fmla="*/ 0 h 303"/>
              <a:gd name="T29" fmla="*/ 1261 w 1261"/>
              <a:gd name="T30" fmla="*/ 303 h 3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5852" name="Rectangle 9"/>
          <p:cNvSpPr>
            <a:spLocks noChangeArrowheads="1"/>
          </p:cNvSpPr>
          <p:nvPr/>
        </p:nvSpPr>
        <p:spPr bwMode="gray">
          <a:xfrm>
            <a:off x="1787525" y="3706813"/>
            <a:ext cx="15748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1C1C1C"/>
                </a:solidFill>
              </a:rPr>
              <a:t>Screen 2 factor</a:t>
            </a:r>
          </a:p>
        </p:txBody>
      </p:sp>
      <p:sp>
        <p:nvSpPr>
          <p:cNvPr id="35853" name="Text Box 10"/>
          <p:cNvSpPr txBox="1">
            <a:spLocks noChangeArrowheads="1"/>
          </p:cNvSpPr>
          <p:nvPr/>
        </p:nvSpPr>
        <p:spPr bwMode="gray">
          <a:xfrm>
            <a:off x="1470025" y="4297363"/>
            <a:ext cx="2366963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th-TH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มวลเริ่มต้นของข้าวสาร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th-TH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ความเร็วรอบของถังความดัน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th-TH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ความดันภายในถังความดัน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th-TH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ระยะเวลาในการให้ความร้อน</a:t>
            </a:r>
          </a:p>
        </p:txBody>
      </p:sp>
      <p:grpSp>
        <p:nvGrpSpPr>
          <p:cNvPr id="35854" name="Group 15"/>
          <p:cNvGrpSpPr>
            <a:grpSpLocks/>
          </p:cNvGrpSpPr>
          <p:nvPr/>
        </p:nvGrpSpPr>
        <p:grpSpPr bwMode="auto">
          <a:xfrm>
            <a:off x="1428750" y="1643063"/>
            <a:ext cx="2382838" cy="538162"/>
            <a:chOff x="2251" y="1126"/>
            <a:chExt cx="1501" cy="339"/>
          </a:xfrm>
        </p:grpSpPr>
        <p:sp>
          <p:nvSpPr>
            <p:cNvPr id="28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9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5000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35855" name="Rectangle 18"/>
          <p:cNvSpPr>
            <a:spLocks noChangeArrowheads="1"/>
          </p:cNvSpPr>
          <p:nvPr/>
        </p:nvSpPr>
        <p:spPr bwMode="gray">
          <a:xfrm>
            <a:off x="1885950" y="1687513"/>
            <a:ext cx="1603375" cy="430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2200" b="1">
                <a:solidFill>
                  <a:srgbClr val="1C1C1C"/>
                </a:solidFill>
                <a:latin typeface="Angsana New" pitchFamily="18" charset="-34"/>
                <a:cs typeface="Angsana New" pitchFamily="18" charset="-34"/>
              </a:rPr>
              <a:t>กรณีศึกษา </a:t>
            </a:r>
            <a:r>
              <a:rPr lang="en-US" sz="2200" b="1">
                <a:solidFill>
                  <a:srgbClr val="1C1C1C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200" b="1">
                <a:solidFill>
                  <a:srgbClr val="1C1C1C"/>
                </a:solidFill>
                <a:latin typeface="Angsana New" pitchFamily="18" charset="-34"/>
                <a:cs typeface="Angsana New" pitchFamily="18" charset="-34"/>
              </a:rPr>
              <a:t>ปัจจัย</a:t>
            </a:r>
            <a:endParaRPr lang="en-US" sz="2200" b="1">
              <a:solidFill>
                <a:srgbClr val="1C1C1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gray">
          <a:xfrm flipV="1">
            <a:off x="1589088" y="2217738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สรุปผล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5858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5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สรุปผล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6311" name="AutoShape 7"/>
          <p:cNvSpPr>
            <a:spLocks noChangeArrowheads="1"/>
          </p:cNvSpPr>
          <p:nvPr/>
        </p:nvSpPr>
        <p:spPr bwMode="gray">
          <a:xfrm rot="5400000">
            <a:off x="1526381" y="3618707"/>
            <a:ext cx="2181225" cy="229711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36868" name="Freeform 8"/>
          <p:cNvSpPr>
            <a:spLocks/>
          </p:cNvSpPr>
          <p:nvPr/>
        </p:nvSpPr>
        <p:spPr bwMode="gray">
          <a:xfrm>
            <a:off x="1485900" y="3673475"/>
            <a:ext cx="2266950" cy="481013"/>
          </a:xfrm>
          <a:custGeom>
            <a:avLst/>
            <a:gdLst>
              <a:gd name="T0" fmla="*/ 2147483647 w 1261"/>
              <a:gd name="T1" fmla="*/ 2147483647 h 303"/>
              <a:gd name="T2" fmla="*/ 2147483647 w 1261"/>
              <a:gd name="T3" fmla="*/ 2147483647 h 303"/>
              <a:gd name="T4" fmla="*/ 2147483647 w 1261"/>
              <a:gd name="T5" fmla="*/ 2147483647 h 303"/>
              <a:gd name="T6" fmla="*/ 2147483647 w 1261"/>
              <a:gd name="T7" fmla="*/ 2147483647 h 303"/>
              <a:gd name="T8" fmla="*/ 2147483647 w 1261"/>
              <a:gd name="T9" fmla="*/ 2147483647 h 303"/>
              <a:gd name="T10" fmla="*/ 2147483647 w 1261"/>
              <a:gd name="T11" fmla="*/ 2147483647 h 303"/>
              <a:gd name="T12" fmla="*/ 2147483647 w 1261"/>
              <a:gd name="T13" fmla="*/ 2147483647 h 303"/>
              <a:gd name="T14" fmla="*/ 2147483647 w 1261"/>
              <a:gd name="T15" fmla="*/ 2147483647 h 303"/>
              <a:gd name="T16" fmla="*/ 2147483647 w 1261"/>
              <a:gd name="T17" fmla="*/ 2147483647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61"/>
              <a:gd name="T28" fmla="*/ 0 h 303"/>
              <a:gd name="T29" fmla="*/ 1261 w 1261"/>
              <a:gd name="T30" fmla="*/ 303 h 3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6869" name="Rectangle 9"/>
          <p:cNvSpPr>
            <a:spLocks noChangeArrowheads="1"/>
          </p:cNvSpPr>
          <p:nvPr/>
        </p:nvSpPr>
        <p:spPr bwMode="gray">
          <a:xfrm>
            <a:off x="1787525" y="3762375"/>
            <a:ext cx="15748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1C1C1C"/>
                </a:solidFill>
              </a:rPr>
              <a:t>Screen 2 factor</a:t>
            </a:r>
          </a:p>
        </p:txBody>
      </p:sp>
      <p:sp>
        <p:nvSpPr>
          <p:cNvPr id="36870" name="Text Box 10"/>
          <p:cNvSpPr txBox="1">
            <a:spLocks noChangeArrowheads="1"/>
          </p:cNvSpPr>
          <p:nvPr/>
        </p:nvSpPr>
        <p:spPr bwMode="gray">
          <a:xfrm>
            <a:off x="1470025" y="4352925"/>
            <a:ext cx="2366963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th-TH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มวลเริ่มต้นของข้าวสาร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th-TH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ความเร็วรอบของถังความดัน   </a:t>
            </a:r>
          </a:p>
          <a:p>
            <a:pPr>
              <a:buClr>
                <a:schemeClr val="accent1"/>
              </a:buClr>
            </a:pPr>
            <a:r>
              <a:rPr lang="th-TH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     หรือความดันภายในถังความดัน</a:t>
            </a:r>
          </a:p>
        </p:txBody>
      </p:sp>
      <p:sp>
        <p:nvSpPr>
          <p:cNvPr id="226315" name="AutoShape 11"/>
          <p:cNvSpPr>
            <a:spLocks noChangeArrowheads="1"/>
          </p:cNvSpPr>
          <p:nvPr/>
        </p:nvSpPr>
        <p:spPr bwMode="gray">
          <a:xfrm rot="5400000">
            <a:off x="4979194" y="3655219"/>
            <a:ext cx="2181225" cy="2224087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36872" name="Freeform 12"/>
          <p:cNvSpPr>
            <a:spLocks/>
          </p:cNvSpPr>
          <p:nvPr/>
        </p:nvSpPr>
        <p:spPr bwMode="gray">
          <a:xfrm>
            <a:off x="4968875" y="3673475"/>
            <a:ext cx="2201863" cy="482600"/>
          </a:xfrm>
          <a:custGeom>
            <a:avLst/>
            <a:gdLst>
              <a:gd name="T0" fmla="*/ 0 w 1259"/>
              <a:gd name="T1" fmla="*/ 2147483647 h 298"/>
              <a:gd name="T2" fmla="*/ 2147483647 w 1259"/>
              <a:gd name="T3" fmla="*/ 2147483647 h 298"/>
              <a:gd name="T4" fmla="*/ 2147483647 w 1259"/>
              <a:gd name="T5" fmla="*/ 2147483647 h 298"/>
              <a:gd name="T6" fmla="*/ 2147483647 w 1259"/>
              <a:gd name="T7" fmla="*/ 2147483647 h 298"/>
              <a:gd name="T8" fmla="*/ 2147483647 w 1259"/>
              <a:gd name="T9" fmla="*/ 2147483647 h 298"/>
              <a:gd name="T10" fmla="*/ 2147483647 w 1259"/>
              <a:gd name="T11" fmla="*/ 2147483647 h 298"/>
              <a:gd name="T12" fmla="*/ 2147483647 w 1259"/>
              <a:gd name="T13" fmla="*/ 2147483647 h 298"/>
              <a:gd name="T14" fmla="*/ 2147483647 w 1259"/>
              <a:gd name="T15" fmla="*/ 2147483647 h 298"/>
              <a:gd name="T16" fmla="*/ 0 w 1259"/>
              <a:gd name="T17" fmla="*/ 2147483647 h 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9"/>
              <a:gd name="T28" fmla="*/ 0 h 298"/>
              <a:gd name="T29" fmla="*/ 1259 w 1259"/>
              <a:gd name="T30" fmla="*/ 298 h 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9" h="298">
                <a:moveTo>
                  <a:pt x="0" y="298"/>
                </a:moveTo>
                <a:lnTo>
                  <a:pt x="7" y="171"/>
                </a:lnTo>
                <a:cubicBezTo>
                  <a:pt x="35" y="124"/>
                  <a:pt x="108" y="40"/>
                  <a:pt x="166" y="14"/>
                </a:cubicBezTo>
                <a:lnTo>
                  <a:pt x="356" y="13"/>
                </a:lnTo>
                <a:cubicBezTo>
                  <a:pt x="482" y="12"/>
                  <a:pt x="805" y="10"/>
                  <a:pt x="922" y="10"/>
                </a:cubicBezTo>
                <a:cubicBezTo>
                  <a:pt x="1039" y="10"/>
                  <a:pt x="988" y="0"/>
                  <a:pt x="1060" y="12"/>
                </a:cubicBezTo>
                <a:cubicBezTo>
                  <a:pt x="1132" y="24"/>
                  <a:pt x="1204" y="81"/>
                  <a:pt x="1249" y="186"/>
                </a:cubicBezTo>
                <a:cubicBezTo>
                  <a:pt x="1259" y="258"/>
                  <a:pt x="1255" y="297"/>
                  <a:pt x="1255" y="297"/>
                </a:cubicBezTo>
                <a:lnTo>
                  <a:pt x="0" y="298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6873" name="Rectangle 13"/>
          <p:cNvSpPr>
            <a:spLocks noChangeArrowheads="1"/>
          </p:cNvSpPr>
          <p:nvPr/>
        </p:nvSpPr>
        <p:spPr bwMode="gray">
          <a:xfrm>
            <a:off x="5294313" y="3762375"/>
            <a:ext cx="1601787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1C1C1C"/>
                </a:solidFill>
              </a:rPr>
              <a:t>Screen 1 factor</a:t>
            </a:r>
          </a:p>
        </p:txBody>
      </p:sp>
      <p:sp>
        <p:nvSpPr>
          <p:cNvPr id="226318" name="Text Box 14"/>
          <p:cNvSpPr txBox="1">
            <a:spLocks noChangeArrowheads="1"/>
          </p:cNvSpPr>
          <p:nvPr/>
        </p:nvSpPr>
        <p:spPr bwMode="gray">
          <a:xfrm>
            <a:off x="4959350" y="4352925"/>
            <a:ext cx="220503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th-TH" dirty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มวลเริ่มต้นของข้าวสาร</a:t>
            </a:r>
          </a:p>
          <a:p>
            <a:pPr algn="ctr" eaLnBrk="0" hangingPunct="0">
              <a:defRPr/>
            </a:pPr>
            <a:endParaRPr lang="en-US" dirty="0">
              <a:solidFill>
                <a:srgbClr val="1C1C1C"/>
              </a:solidFill>
            </a:endParaRPr>
          </a:p>
        </p:txBody>
      </p:sp>
      <p:grpSp>
        <p:nvGrpSpPr>
          <p:cNvPr id="36875" name="Group 15"/>
          <p:cNvGrpSpPr>
            <a:grpSpLocks/>
          </p:cNvGrpSpPr>
          <p:nvPr/>
        </p:nvGrpSpPr>
        <p:grpSpPr bwMode="auto">
          <a:xfrm>
            <a:off x="1428750" y="1698625"/>
            <a:ext cx="2382838" cy="538163"/>
            <a:chOff x="2251" y="1126"/>
            <a:chExt cx="1501" cy="339"/>
          </a:xfrm>
        </p:grpSpPr>
        <p:sp>
          <p:nvSpPr>
            <p:cNvPr id="22632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2632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89999"/>
                  </a:schemeClr>
                </a:gs>
                <a:gs pos="5000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36876" name="Rectangle 18"/>
          <p:cNvSpPr>
            <a:spLocks noChangeArrowheads="1"/>
          </p:cNvSpPr>
          <p:nvPr/>
        </p:nvSpPr>
        <p:spPr bwMode="gray">
          <a:xfrm>
            <a:off x="1885950" y="1743075"/>
            <a:ext cx="1603375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2200" b="1">
                <a:solidFill>
                  <a:srgbClr val="1C1C1C"/>
                </a:solidFill>
                <a:latin typeface="Angsana New" pitchFamily="18" charset="-34"/>
                <a:cs typeface="Angsana New" pitchFamily="18" charset="-34"/>
              </a:rPr>
              <a:t>กรณีศึกษา </a:t>
            </a:r>
            <a:r>
              <a:rPr lang="en-US" sz="2200" b="1">
                <a:solidFill>
                  <a:srgbClr val="1C1C1C"/>
                </a:solidFill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200" b="1">
                <a:solidFill>
                  <a:srgbClr val="1C1C1C"/>
                </a:solidFill>
                <a:latin typeface="Angsana New" pitchFamily="18" charset="-34"/>
                <a:cs typeface="Angsana New" pitchFamily="18" charset="-34"/>
              </a:rPr>
              <a:t>ปัจจัย</a:t>
            </a:r>
            <a:endParaRPr lang="en-US" sz="2200" b="1">
              <a:solidFill>
                <a:srgbClr val="1C1C1C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6877" name="Group 19"/>
          <p:cNvGrpSpPr>
            <a:grpSpLocks/>
          </p:cNvGrpSpPr>
          <p:nvPr/>
        </p:nvGrpSpPr>
        <p:grpSpPr bwMode="auto">
          <a:xfrm>
            <a:off x="4929188" y="1698625"/>
            <a:ext cx="2384425" cy="538163"/>
            <a:chOff x="3969" y="1126"/>
            <a:chExt cx="1502" cy="339"/>
          </a:xfrm>
        </p:grpSpPr>
        <p:sp>
          <p:nvSpPr>
            <p:cNvPr id="22632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2632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36878" name="Rectangle 22"/>
          <p:cNvSpPr>
            <a:spLocks noChangeArrowheads="1"/>
          </p:cNvSpPr>
          <p:nvPr/>
        </p:nvSpPr>
        <p:spPr bwMode="gray">
          <a:xfrm>
            <a:off x="5314950" y="1743075"/>
            <a:ext cx="16017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2200" b="1">
                <a:solidFill>
                  <a:srgbClr val="1C1C1C"/>
                </a:solidFill>
                <a:latin typeface="Angsana New" pitchFamily="18" charset="-34"/>
                <a:cs typeface="Angsana New" pitchFamily="18" charset="-34"/>
              </a:rPr>
              <a:t>กรณีศึกษา </a:t>
            </a:r>
            <a:r>
              <a:rPr lang="en-US" sz="2200" b="1">
                <a:solidFill>
                  <a:srgbClr val="1C1C1C"/>
                </a:solidFill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2200" b="1">
                <a:solidFill>
                  <a:srgbClr val="1C1C1C"/>
                </a:solidFill>
                <a:latin typeface="Angsana New" pitchFamily="18" charset="-34"/>
                <a:cs typeface="Angsana New" pitchFamily="18" charset="-34"/>
              </a:rPr>
              <a:t>ปัจจัย</a:t>
            </a:r>
            <a:endParaRPr lang="en-US" sz="2200" b="1">
              <a:solidFill>
                <a:srgbClr val="1C1C1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26332" name="AutoShape 28"/>
          <p:cNvSpPr>
            <a:spLocks noChangeArrowheads="1"/>
          </p:cNvSpPr>
          <p:nvPr/>
        </p:nvSpPr>
        <p:spPr bwMode="gray">
          <a:xfrm flipV="1">
            <a:off x="1589088" y="22733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226333" name="AutoShape 29"/>
          <p:cNvSpPr>
            <a:spLocks noChangeArrowheads="1"/>
          </p:cNvSpPr>
          <p:nvPr/>
        </p:nvSpPr>
        <p:spPr bwMode="gray">
          <a:xfrm flipV="1">
            <a:off x="5105400" y="22733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36882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3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4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5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000125" y="642938"/>
            <a:ext cx="9986963" cy="1547812"/>
          </a:xfrm>
        </p:spPr>
        <p:txBody>
          <a:bodyPr/>
          <a:lstStyle/>
          <a:p>
            <a:pPr eaLnBrk="1" hangingPunct="1">
              <a:defRPr/>
            </a:pPr>
            <a:r>
              <a:rPr lang="th-TH" sz="2800" b="1" dirty="0" smtClean="0"/>
              <a:t>การเร่งความเก่าของข้าวสารด้วยความร้อนร่วมกับความดันสูง</a:t>
            </a:r>
            <a:br>
              <a:rPr lang="th-TH" sz="2800" b="1" dirty="0" smtClean="0"/>
            </a:br>
            <a:r>
              <a:rPr lang="th-TH" sz="800" b="1" dirty="0" smtClean="0"/>
              <a:t/>
            </a:r>
            <a:br>
              <a:rPr lang="th-TH" sz="800" b="1" dirty="0" smtClean="0"/>
            </a:br>
            <a:r>
              <a:rPr lang="en-US" sz="1400" dirty="0" smtClean="0"/>
              <a:t> </a:t>
            </a:r>
            <a:r>
              <a:rPr lang="en-US" sz="1600" dirty="0" smtClean="0"/>
              <a:t>ACCELERATED AGEING OF MILLED RICE BY</a:t>
            </a:r>
            <a:br>
              <a:rPr lang="en-US" sz="1600" dirty="0" smtClean="0"/>
            </a:br>
            <a:r>
              <a:rPr lang="en-US" sz="800" dirty="0" smtClean="0"/>
              <a:t> </a:t>
            </a:r>
            <a:br>
              <a:rPr lang="en-US" sz="800" dirty="0" smtClean="0"/>
            </a:br>
            <a:r>
              <a:rPr lang="en-US" sz="1600" dirty="0" smtClean="0"/>
              <a:t>HEAT TREATMENT AND PRESSURIZATION</a:t>
            </a:r>
            <a:endParaRPr lang="en-US" sz="1600" dirty="0" smtClean="0">
              <a:solidFill>
                <a:srgbClr val="B8E32F"/>
              </a:solidFill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947988" y="2362200"/>
            <a:ext cx="6053137" cy="533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ngsana New" pitchFamily="18" charset="-34"/>
                <a:cs typeface="Angsana New" pitchFamily="18" charset="-34"/>
              </a:rPr>
              <a:t>Part II: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การกำหนดสภาวะที่เหมาะสมโดยวิธีผลตอบสนองแบบโครงร่างพื้นผิว</a:t>
            </a:r>
            <a:endParaRPr lang="en-US" b="1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100" name="Picture 1" descr="C:\Documents and Settings\ADMIN\Desktop\thesis-nan\รูปข้าว\86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54338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D:\Thesis II\รูปข้าว\1_pre.jpg"/>
          <p:cNvPicPr>
            <a:picLocks noChangeAspect="1" noChangeArrowheads="1"/>
          </p:cNvPicPr>
          <p:nvPr/>
        </p:nvPicPr>
        <p:blipFill>
          <a:blip r:embed="rId3" cstate="print"/>
          <a:srcRect l="6686" t="22644" r="6686" b="22644"/>
          <a:stretch>
            <a:fillRect/>
          </a:stretch>
        </p:blipFill>
        <p:spPr bwMode="auto">
          <a:xfrm>
            <a:off x="0" y="4214813"/>
            <a:ext cx="185737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9" descr="D:\Thesis II\รูปข้าว\37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2954338"/>
            <a:ext cx="185737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D:\Thesis II\รูปข้าว\116426340618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176713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9" descr="D:\Thesis II\รูปข้าว\mages.jpg"/>
          <p:cNvPicPr>
            <a:picLocks noChangeAspect="1" noChangeArrowheads="1"/>
          </p:cNvPicPr>
          <p:nvPr/>
        </p:nvPicPr>
        <p:blipFill>
          <a:blip r:embed="rId6" cstate="print"/>
          <a:srcRect b="5882"/>
          <a:stretch>
            <a:fillRect/>
          </a:stretch>
        </p:blipFill>
        <p:spPr bwMode="auto">
          <a:xfrm>
            <a:off x="7358063" y="4143375"/>
            <a:ext cx="1785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8" descr="D:\Thesis II\รูปข้าว\m2666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75" y="2954338"/>
            <a:ext cx="1785938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2" descr="D:\Thesis II\รูปข้าว\spd_20080529162219_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13" y="4156075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5" descr="D:\Thesis II\รูปข้าว\a221201.jpg"/>
          <p:cNvPicPr>
            <a:picLocks noChangeAspect="1" noChangeArrowheads="1"/>
          </p:cNvPicPr>
          <p:nvPr/>
        </p:nvPicPr>
        <p:blipFill>
          <a:blip r:embed="rId9" cstate="print"/>
          <a:srcRect b="7813"/>
          <a:stretch>
            <a:fillRect/>
          </a:stretch>
        </p:blipFill>
        <p:spPr bwMode="auto">
          <a:xfrm>
            <a:off x="3643313" y="2954338"/>
            <a:ext cx="185737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D:\Logo mj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363270"/>
            <a:ext cx="1500198" cy="1494094"/>
          </a:xfrm>
          <a:prstGeom prst="ellipse">
            <a:avLst/>
          </a:prstGeom>
          <a:noFill/>
        </p:spPr>
      </p:pic>
      <p:sp>
        <p:nvSpPr>
          <p:cNvPr id="28" name="สี่เหลี่ยมผืนผ้า 27"/>
          <p:cNvSpPr/>
          <p:nvPr/>
        </p:nvSpPr>
        <p:spPr>
          <a:xfrm>
            <a:off x="7858125" y="6286500"/>
            <a:ext cx="1071563" cy="428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4110" name="Picture 11" descr="D:\Thesis II\รูปข้าว\37330bc54e508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63" y="2949575"/>
            <a:ext cx="17859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Rectangle 6"/>
          <p:cNvSpPr>
            <a:spLocks noChangeArrowheads="1"/>
          </p:cNvSpPr>
          <p:nvPr/>
        </p:nvSpPr>
        <p:spPr bwMode="gray">
          <a:xfrm>
            <a:off x="2928938" y="2438400"/>
            <a:ext cx="76200" cy="228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12" name="TextBox 15"/>
          <p:cNvSpPr txBox="1">
            <a:spLocks noChangeArrowheads="1"/>
          </p:cNvSpPr>
          <p:nvPr/>
        </p:nvSpPr>
        <p:spPr bwMode="auto">
          <a:xfrm>
            <a:off x="4572000" y="5857875"/>
            <a:ext cx="4392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h-TH" sz="2000" b="1"/>
              <a:t>นาฏชนก ปรางปรุ สุธยา พิมพ์พิไล และ สุเนตร สืบค้า</a:t>
            </a:r>
          </a:p>
          <a:p>
            <a:pPr algn="r"/>
            <a:r>
              <a:rPr lang="th-TH" sz="2000" b="1">
                <a:latin typeface="Angsana New" pitchFamily="18" charset="-34"/>
                <a:cs typeface="Angsana New" pitchFamily="18" charset="-34"/>
              </a:rPr>
              <a:t>คณะวิศวกรรมและอุตสาหกรรมเกษตร มหาวิทยาลัยแม่โจ้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gray">
          <a:xfrm>
            <a:off x="4940300" y="4306888"/>
            <a:ext cx="1835150" cy="431800"/>
          </a:xfrm>
          <a:prstGeom prst="rect">
            <a:avLst/>
          </a:prstGeom>
          <a:gradFill rotWithShape="1">
            <a:gsLst>
              <a:gs pos="0">
                <a:srgbClr val="C5E1C7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gray">
          <a:xfrm>
            <a:off x="3133725" y="4795838"/>
            <a:ext cx="1806575" cy="431800"/>
          </a:xfrm>
          <a:prstGeom prst="rect">
            <a:avLst/>
          </a:prstGeom>
          <a:gradFill rotWithShape="1">
            <a:gsLst>
              <a:gs pos="0">
                <a:srgbClr val="C5E1C7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gray">
          <a:xfrm>
            <a:off x="1304925" y="5289550"/>
            <a:ext cx="1825625" cy="4318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th-TH">
              <a:latin typeface="Arial" charset="0"/>
            </a:endParaRPr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gray">
          <a:xfrm flipH="1">
            <a:off x="701675" y="4676775"/>
            <a:ext cx="2428875" cy="615950"/>
          </a:xfrm>
          <a:prstGeom prst="parallelogram">
            <a:avLst>
              <a:gd name="adj" fmla="val 98582"/>
            </a:avLst>
          </a:prstGeom>
          <a:gradFill rotWithShape="1">
            <a:gsLst>
              <a:gs pos="0">
                <a:schemeClr val="accent2">
                  <a:gamma/>
                  <a:tint val="54510"/>
                  <a:invGamma/>
                  <a:alpha val="82001"/>
                </a:schemeClr>
              </a:gs>
              <a:gs pos="100000">
                <a:schemeClr val="accent2">
                  <a:alpha val="50000"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</a:endParaRP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gray">
          <a:xfrm flipH="1">
            <a:off x="2514600" y="4167188"/>
            <a:ext cx="2428875" cy="646112"/>
          </a:xfrm>
          <a:prstGeom prst="parallelogram">
            <a:avLst>
              <a:gd name="adj" fmla="val 96330"/>
            </a:avLst>
          </a:prstGeom>
          <a:gradFill rotWithShape="1">
            <a:gsLst>
              <a:gs pos="0">
                <a:srgbClr val="CEE6D0"/>
              </a:gs>
              <a:gs pos="100000">
                <a:srgbClr val="E5F2E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7" name="Freeform 8"/>
          <p:cNvSpPr>
            <a:spLocks/>
          </p:cNvSpPr>
          <p:nvPr/>
        </p:nvSpPr>
        <p:spPr bwMode="gray">
          <a:xfrm>
            <a:off x="2520950" y="4168775"/>
            <a:ext cx="612775" cy="1130300"/>
          </a:xfrm>
          <a:custGeom>
            <a:avLst/>
            <a:gdLst>
              <a:gd name="T0" fmla="*/ 0 w 201"/>
              <a:gd name="T1" fmla="*/ 2147483647 h 370"/>
              <a:gd name="T2" fmla="*/ 2147483647 w 201"/>
              <a:gd name="T3" fmla="*/ 2147483647 h 370"/>
              <a:gd name="T4" fmla="*/ 2147483647 w 201"/>
              <a:gd name="T5" fmla="*/ 2147483647 h 370"/>
              <a:gd name="T6" fmla="*/ 0 w 201"/>
              <a:gd name="T7" fmla="*/ 0 h 370"/>
              <a:gd name="T8" fmla="*/ 0 w 201"/>
              <a:gd name="T9" fmla="*/ 214748364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370"/>
              <a:gd name="T17" fmla="*/ 201 w 201"/>
              <a:gd name="T18" fmla="*/ 370 h 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370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rgbClr val="5F6A60"/>
              </a:gs>
              <a:gs pos="100000">
                <a:srgbClr val="CEE6D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128" name="AutoShape 9"/>
          <p:cNvSpPr>
            <a:spLocks noChangeArrowheads="1"/>
          </p:cNvSpPr>
          <p:nvPr/>
        </p:nvSpPr>
        <p:spPr bwMode="gray">
          <a:xfrm flipH="1">
            <a:off x="4327525" y="3651250"/>
            <a:ext cx="2438400" cy="657225"/>
          </a:xfrm>
          <a:prstGeom prst="parallelogram">
            <a:avLst>
              <a:gd name="adj" fmla="val 92256"/>
            </a:avLst>
          </a:prstGeom>
          <a:gradFill rotWithShape="1">
            <a:gsLst>
              <a:gs pos="0">
                <a:srgbClr val="CEE6D0"/>
              </a:gs>
              <a:gs pos="100000">
                <a:srgbClr val="E5F2E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9" name="Freeform 10"/>
          <p:cNvSpPr>
            <a:spLocks/>
          </p:cNvSpPr>
          <p:nvPr/>
        </p:nvSpPr>
        <p:spPr bwMode="gray">
          <a:xfrm>
            <a:off x="4324350" y="3646488"/>
            <a:ext cx="615950" cy="1163637"/>
          </a:xfrm>
          <a:custGeom>
            <a:avLst/>
            <a:gdLst>
              <a:gd name="T0" fmla="*/ 0 w 201"/>
              <a:gd name="T1" fmla="*/ 2147483647 h 370"/>
              <a:gd name="T2" fmla="*/ 2147483647 w 201"/>
              <a:gd name="T3" fmla="*/ 2147483647 h 370"/>
              <a:gd name="T4" fmla="*/ 2147483647 w 201"/>
              <a:gd name="T5" fmla="*/ 2147483647 h 370"/>
              <a:gd name="T6" fmla="*/ 0 w 201"/>
              <a:gd name="T7" fmla="*/ 0 h 370"/>
              <a:gd name="T8" fmla="*/ 0 w 201"/>
              <a:gd name="T9" fmla="*/ 214748364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370"/>
              <a:gd name="T17" fmla="*/ 201 w 201"/>
              <a:gd name="T18" fmla="*/ 370 h 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370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rgbClr val="5F6A60"/>
              </a:gs>
              <a:gs pos="100000">
                <a:srgbClr val="CEE6D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5130" name="Picture 11" descr="light_shadow"/>
          <p:cNvPicPr>
            <a:picLocks noChangeAspect="1" noChangeArrowheads="1"/>
          </p:cNvPicPr>
          <p:nvPr/>
        </p:nvPicPr>
        <p:blipFill>
          <a:blip r:embed="rId2" cstate="print">
            <a:lum bright="-76000" contrast="-4000"/>
            <a:grayscl/>
          </a:blip>
          <a:srcRect/>
          <a:stretch>
            <a:fillRect/>
          </a:stretch>
        </p:blipFill>
        <p:spPr bwMode="gray">
          <a:xfrm>
            <a:off x="3163888" y="4327525"/>
            <a:ext cx="10080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2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076575" y="3367088"/>
            <a:ext cx="1152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1" name="Oval 13"/>
          <p:cNvSpPr>
            <a:spLocks noChangeArrowheads="1"/>
          </p:cNvSpPr>
          <p:nvPr/>
        </p:nvSpPr>
        <p:spPr bwMode="gray">
          <a:xfrm>
            <a:off x="3076575" y="3366860"/>
            <a:ext cx="1144588" cy="1143000"/>
          </a:xfrm>
          <a:prstGeom prst="ellipse">
            <a:avLst/>
          </a:prstGeom>
          <a:gradFill rotWithShape="1">
            <a:gsLst>
              <a:gs pos="0">
                <a:srgbClr val="66FFFF">
                  <a:gamma/>
                  <a:shade val="26275"/>
                  <a:invGamma/>
                  <a:alpha val="89999"/>
                </a:srgbClr>
              </a:gs>
              <a:gs pos="50000">
                <a:srgbClr val="66FFFF">
                  <a:alpha val="45000"/>
                </a:srgbClr>
              </a:gs>
              <a:gs pos="100000">
                <a:srgbClr val="66FF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</a:endParaRPr>
          </a:p>
        </p:txBody>
      </p:sp>
      <p:sp>
        <p:nvSpPr>
          <p:cNvPr id="5135" name="Freeform 14"/>
          <p:cNvSpPr>
            <a:spLocks/>
          </p:cNvSpPr>
          <p:nvPr/>
        </p:nvSpPr>
        <p:spPr bwMode="gray">
          <a:xfrm>
            <a:off x="3195638" y="3390900"/>
            <a:ext cx="898525" cy="395288"/>
          </a:xfrm>
          <a:custGeom>
            <a:avLst/>
            <a:gdLst>
              <a:gd name="T0" fmla="*/ 2147483647 w 1321"/>
              <a:gd name="T1" fmla="*/ 2147483647 h 712"/>
              <a:gd name="T2" fmla="*/ 2147483647 w 1321"/>
              <a:gd name="T3" fmla="*/ 2147483647 h 712"/>
              <a:gd name="T4" fmla="*/ 2147483647 w 1321"/>
              <a:gd name="T5" fmla="*/ 2147483647 h 712"/>
              <a:gd name="T6" fmla="*/ 2147483647 w 1321"/>
              <a:gd name="T7" fmla="*/ 2147483647 h 712"/>
              <a:gd name="T8" fmla="*/ 2147483647 w 1321"/>
              <a:gd name="T9" fmla="*/ 2147483647 h 712"/>
              <a:gd name="T10" fmla="*/ 2147483647 w 1321"/>
              <a:gd name="T11" fmla="*/ 2147483647 h 712"/>
              <a:gd name="T12" fmla="*/ 2147483647 w 1321"/>
              <a:gd name="T13" fmla="*/ 2147483647 h 712"/>
              <a:gd name="T14" fmla="*/ 2147483647 w 1321"/>
              <a:gd name="T15" fmla="*/ 2147483647 h 712"/>
              <a:gd name="T16" fmla="*/ 2147483647 w 1321"/>
              <a:gd name="T17" fmla="*/ 2147483647 h 712"/>
              <a:gd name="T18" fmla="*/ 2147483647 w 1321"/>
              <a:gd name="T19" fmla="*/ 2147483647 h 712"/>
              <a:gd name="T20" fmla="*/ 2147483647 w 1321"/>
              <a:gd name="T21" fmla="*/ 2147483647 h 712"/>
              <a:gd name="T22" fmla="*/ 2147483647 w 1321"/>
              <a:gd name="T23" fmla="*/ 2147483647 h 712"/>
              <a:gd name="T24" fmla="*/ 2147483647 w 1321"/>
              <a:gd name="T25" fmla="*/ 2147483647 h 712"/>
              <a:gd name="T26" fmla="*/ 2147483647 w 1321"/>
              <a:gd name="T27" fmla="*/ 2147483647 h 712"/>
              <a:gd name="T28" fmla="*/ 2147483647 w 1321"/>
              <a:gd name="T29" fmla="*/ 2147483647 h 712"/>
              <a:gd name="T30" fmla="*/ 2147483647 w 1321"/>
              <a:gd name="T31" fmla="*/ 2147483647 h 712"/>
              <a:gd name="T32" fmla="*/ 2147483647 w 1321"/>
              <a:gd name="T33" fmla="*/ 2147483647 h 712"/>
              <a:gd name="T34" fmla="*/ 2147483647 w 1321"/>
              <a:gd name="T35" fmla="*/ 2147483647 h 712"/>
              <a:gd name="T36" fmla="*/ 2147483647 w 1321"/>
              <a:gd name="T37" fmla="*/ 2147483647 h 712"/>
              <a:gd name="T38" fmla="*/ 2147483647 w 1321"/>
              <a:gd name="T39" fmla="*/ 2147483647 h 712"/>
              <a:gd name="T40" fmla="*/ 2147483647 w 1321"/>
              <a:gd name="T41" fmla="*/ 2147483647 h 712"/>
              <a:gd name="T42" fmla="*/ 2147483647 w 1321"/>
              <a:gd name="T43" fmla="*/ 2147483647 h 712"/>
              <a:gd name="T44" fmla="*/ 2147483647 w 1321"/>
              <a:gd name="T45" fmla="*/ 2147483647 h 712"/>
              <a:gd name="T46" fmla="*/ 2147483647 w 1321"/>
              <a:gd name="T47" fmla="*/ 2147483647 h 712"/>
              <a:gd name="T48" fmla="*/ 2147483647 w 1321"/>
              <a:gd name="T49" fmla="*/ 2147483647 h 712"/>
              <a:gd name="T50" fmla="*/ 2147483647 w 1321"/>
              <a:gd name="T51" fmla="*/ 2147483647 h 712"/>
              <a:gd name="T52" fmla="*/ 2147483647 w 1321"/>
              <a:gd name="T53" fmla="*/ 2147483647 h 712"/>
              <a:gd name="T54" fmla="*/ 2147483647 w 1321"/>
              <a:gd name="T55" fmla="*/ 2147483647 h 712"/>
              <a:gd name="T56" fmla="*/ 0 w 1321"/>
              <a:gd name="T57" fmla="*/ 2147483647 h 712"/>
              <a:gd name="T58" fmla="*/ 0 w 1321"/>
              <a:gd name="T59" fmla="*/ 2147483647 h 712"/>
              <a:gd name="T60" fmla="*/ 2147483647 w 1321"/>
              <a:gd name="T61" fmla="*/ 2147483647 h 712"/>
              <a:gd name="T62" fmla="*/ 2147483647 w 1321"/>
              <a:gd name="T63" fmla="*/ 2147483647 h 712"/>
              <a:gd name="T64" fmla="*/ 2147483647 w 1321"/>
              <a:gd name="T65" fmla="*/ 2147483647 h 712"/>
              <a:gd name="T66" fmla="*/ 2147483647 w 1321"/>
              <a:gd name="T67" fmla="*/ 2147483647 h 712"/>
              <a:gd name="T68" fmla="*/ 2147483647 w 1321"/>
              <a:gd name="T69" fmla="*/ 2147483647 h 712"/>
              <a:gd name="T70" fmla="*/ 2147483647 w 1321"/>
              <a:gd name="T71" fmla="*/ 2147483647 h 712"/>
              <a:gd name="T72" fmla="*/ 2147483647 w 1321"/>
              <a:gd name="T73" fmla="*/ 2147483647 h 712"/>
              <a:gd name="T74" fmla="*/ 2147483647 w 1321"/>
              <a:gd name="T75" fmla="*/ 2147483647 h 712"/>
              <a:gd name="T76" fmla="*/ 2147483647 w 1321"/>
              <a:gd name="T77" fmla="*/ 2147483647 h 712"/>
              <a:gd name="T78" fmla="*/ 2147483647 w 1321"/>
              <a:gd name="T79" fmla="*/ 2147483647 h 712"/>
              <a:gd name="T80" fmla="*/ 2147483647 w 1321"/>
              <a:gd name="T81" fmla="*/ 2147483647 h 712"/>
              <a:gd name="T82" fmla="*/ 2147483647 w 1321"/>
              <a:gd name="T83" fmla="*/ 0 h 712"/>
              <a:gd name="T84" fmla="*/ 2147483647 w 1321"/>
              <a:gd name="T85" fmla="*/ 0 h 712"/>
              <a:gd name="T86" fmla="*/ 2147483647 w 1321"/>
              <a:gd name="T87" fmla="*/ 2147483647 h 712"/>
              <a:gd name="T88" fmla="*/ 2147483647 w 1321"/>
              <a:gd name="T89" fmla="*/ 2147483647 h 712"/>
              <a:gd name="T90" fmla="*/ 2147483647 w 1321"/>
              <a:gd name="T91" fmla="*/ 2147483647 h 712"/>
              <a:gd name="T92" fmla="*/ 2147483647 w 1321"/>
              <a:gd name="T93" fmla="*/ 2147483647 h 712"/>
              <a:gd name="T94" fmla="*/ 2147483647 w 1321"/>
              <a:gd name="T95" fmla="*/ 2147483647 h 712"/>
              <a:gd name="T96" fmla="*/ 2147483647 w 1321"/>
              <a:gd name="T97" fmla="*/ 2147483647 h 712"/>
              <a:gd name="T98" fmla="*/ 2147483647 w 1321"/>
              <a:gd name="T99" fmla="*/ 2147483647 h 712"/>
              <a:gd name="T100" fmla="*/ 2147483647 w 1321"/>
              <a:gd name="T101" fmla="*/ 2147483647 h 712"/>
              <a:gd name="T102" fmla="*/ 2147483647 w 1321"/>
              <a:gd name="T103" fmla="*/ 2147483647 h 712"/>
              <a:gd name="T104" fmla="*/ 2147483647 w 1321"/>
              <a:gd name="T105" fmla="*/ 214748364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66FFFF">
                  <a:alpha val="17998"/>
                </a:srgbClr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5136" name="Picture 15" descr="light_shadow"/>
          <p:cNvPicPr>
            <a:picLocks noChangeAspect="1" noChangeArrowheads="1"/>
          </p:cNvPicPr>
          <p:nvPr/>
        </p:nvPicPr>
        <p:blipFill>
          <a:blip r:embed="rId2" cstate="print">
            <a:lum bright="-76000" contrast="-4000"/>
            <a:grayscl/>
          </a:blip>
          <a:srcRect/>
          <a:stretch>
            <a:fillRect/>
          </a:stretch>
        </p:blipFill>
        <p:spPr bwMode="gray">
          <a:xfrm>
            <a:off x="5084763" y="3840163"/>
            <a:ext cx="100806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6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4997450" y="2879725"/>
            <a:ext cx="1152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5" name="Oval 17"/>
          <p:cNvSpPr>
            <a:spLocks noChangeArrowheads="1"/>
          </p:cNvSpPr>
          <p:nvPr/>
        </p:nvSpPr>
        <p:spPr bwMode="gray">
          <a:xfrm>
            <a:off x="4997450" y="2879498"/>
            <a:ext cx="1144588" cy="1143000"/>
          </a:xfrm>
          <a:prstGeom prst="ellipse">
            <a:avLst/>
          </a:prstGeom>
          <a:gradFill rotWithShape="1">
            <a:gsLst>
              <a:gs pos="0">
                <a:srgbClr val="66FFFF">
                  <a:gamma/>
                  <a:shade val="26275"/>
                  <a:invGamma/>
                  <a:alpha val="89999"/>
                </a:srgbClr>
              </a:gs>
              <a:gs pos="50000">
                <a:srgbClr val="66FFFF">
                  <a:alpha val="45000"/>
                </a:srgbClr>
              </a:gs>
              <a:gs pos="100000">
                <a:srgbClr val="66FF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</a:endParaRPr>
          </a:p>
        </p:txBody>
      </p:sp>
      <p:sp>
        <p:nvSpPr>
          <p:cNvPr id="5141" name="Freeform 18"/>
          <p:cNvSpPr>
            <a:spLocks/>
          </p:cNvSpPr>
          <p:nvPr/>
        </p:nvSpPr>
        <p:spPr bwMode="gray">
          <a:xfrm>
            <a:off x="5116513" y="2903538"/>
            <a:ext cx="898525" cy="395287"/>
          </a:xfrm>
          <a:custGeom>
            <a:avLst/>
            <a:gdLst>
              <a:gd name="T0" fmla="*/ 2147483647 w 1321"/>
              <a:gd name="T1" fmla="*/ 2147483647 h 712"/>
              <a:gd name="T2" fmla="*/ 2147483647 w 1321"/>
              <a:gd name="T3" fmla="*/ 2147483647 h 712"/>
              <a:gd name="T4" fmla="*/ 2147483647 w 1321"/>
              <a:gd name="T5" fmla="*/ 2147483647 h 712"/>
              <a:gd name="T6" fmla="*/ 2147483647 w 1321"/>
              <a:gd name="T7" fmla="*/ 2147483647 h 712"/>
              <a:gd name="T8" fmla="*/ 2147483647 w 1321"/>
              <a:gd name="T9" fmla="*/ 2147483647 h 712"/>
              <a:gd name="T10" fmla="*/ 2147483647 w 1321"/>
              <a:gd name="T11" fmla="*/ 2147483647 h 712"/>
              <a:gd name="T12" fmla="*/ 2147483647 w 1321"/>
              <a:gd name="T13" fmla="*/ 2147483647 h 712"/>
              <a:gd name="T14" fmla="*/ 2147483647 w 1321"/>
              <a:gd name="T15" fmla="*/ 2147483647 h 712"/>
              <a:gd name="T16" fmla="*/ 2147483647 w 1321"/>
              <a:gd name="T17" fmla="*/ 2147483647 h 712"/>
              <a:gd name="T18" fmla="*/ 2147483647 w 1321"/>
              <a:gd name="T19" fmla="*/ 2147483647 h 712"/>
              <a:gd name="T20" fmla="*/ 2147483647 w 1321"/>
              <a:gd name="T21" fmla="*/ 2147483647 h 712"/>
              <a:gd name="T22" fmla="*/ 2147483647 w 1321"/>
              <a:gd name="T23" fmla="*/ 2147483647 h 712"/>
              <a:gd name="T24" fmla="*/ 2147483647 w 1321"/>
              <a:gd name="T25" fmla="*/ 2147483647 h 712"/>
              <a:gd name="T26" fmla="*/ 2147483647 w 1321"/>
              <a:gd name="T27" fmla="*/ 2147483647 h 712"/>
              <a:gd name="T28" fmla="*/ 2147483647 w 1321"/>
              <a:gd name="T29" fmla="*/ 2147483647 h 712"/>
              <a:gd name="T30" fmla="*/ 2147483647 w 1321"/>
              <a:gd name="T31" fmla="*/ 2147483647 h 712"/>
              <a:gd name="T32" fmla="*/ 2147483647 w 1321"/>
              <a:gd name="T33" fmla="*/ 2147483647 h 712"/>
              <a:gd name="T34" fmla="*/ 2147483647 w 1321"/>
              <a:gd name="T35" fmla="*/ 2147483647 h 712"/>
              <a:gd name="T36" fmla="*/ 2147483647 w 1321"/>
              <a:gd name="T37" fmla="*/ 2147483647 h 712"/>
              <a:gd name="T38" fmla="*/ 2147483647 w 1321"/>
              <a:gd name="T39" fmla="*/ 2147483647 h 712"/>
              <a:gd name="T40" fmla="*/ 2147483647 w 1321"/>
              <a:gd name="T41" fmla="*/ 2147483647 h 712"/>
              <a:gd name="T42" fmla="*/ 2147483647 w 1321"/>
              <a:gd name="T43" fmla="*/ 2147483647 h 712"/>
              <a:gd name="T44" fmla="*/ 2147483647 w 1321"/>
              <a:gd name="T45" fmla="*/ 2147483647 h 712"/>
              <a:gd name="T46" fmla="*/ 2147483647 w 1321"/>
              <a:gd name="T47" fmla="*/ 2147483647 h 712"/>
              <a:gd name="T48" fmla="*/ 2147483647 w 1321"/>
              <a:gd name="T49" fmla="*/ 2147483647 h 712"/>
              <a:gd name="T50" fmla="*/ 2147483647 w 1321"/>
              <a:gd name="T51" fmla="*/ 2147483647 h 712"/>
              <a:gd name="T52" fmla="*/ 2147483647 w 1321"/>
              <a:gd name="T53" fmla="*/ 2147483647 h 712"/>
              <a:gd name="T54" fmla="*/ 2147483647 w 1321"/>
              <a:gd name="T55" fmla="*/ 2147483647 h 712"/>
              <a:gd name="T56" fmla="*/ 0 w 1321"/>
              <a:gd name="T57" fmla="*/ 2147483647 h 712"/>
              <a:gd name="T58" fmla="*/ 0 w 1321"/>
              <a:gd name="T59" fmla="*/ 2147483647 h 712"/>
              <a:gd name="T60" fmla="*/ 2147483647 w 1321"/>
              <a:gd name="T61" fmla="*/ 2147483647 h 712"/>
              <a:gd name="T62" fmla="*/ 2147483647 w 1321"/>
              <a:gd name="T63" fmla="*/ 2147483647 h 712"/>
              <a:gd name="T64" fmla="*/ 2147483647 w 1321"/>
              <a:gd name="T65" fmla="*/ 2147483647 h 712"/>
              <a:gd name="T66" fmla="*/ 2147483647 w 1321"/>
              <a:gd name="T67" fmla="*/ 2147483647 h 712"/>
              <a:gd name="T68" fmla="*/ 2147483647 w 1321"/>
              <a:gd name="T69" fmla="*/ 2147483647 h 712"/>
              <a:gd name="T70" fmla="*/ 2147483647 w 1321"/>
              <a:gd name="T71" fmla="*/ 2147483647 h 712"/>
              <a:gd name="T72" fmla="*/ 2147483647 w 1321"/>
              <a:gd name="T73" fmla="*/ 2147483647 h 712"/>
              <a:gd name="T74" fmla="*/ 2147483647 w 1321"/>
              <a:gd name="T75" fmla="*/ 2147483647 h 712"/>
              <a:gd name="T76" fmla="*/ 2147483647 w 1321"/>
              <a:gd name="T77" fmla="*/ 2147483647 h 712"/>
              <a:gd name="T78" fmla="*/ 2147483647 w 1321"/>
              <a:gd name="T79" fmla="*/ 2147483647 h 712"/>
              <a:gd name="T80" fmla="*/ 2147483647 w 1321"/>
              <a:gd name="T81" fmla="*/ 2147483647 h 712"/>
              <a:gd name="T82" fmla="*/ 2147483647 w 1321"/>
              <a:gd name="T83" fmla="*/ 0 h 712"/>
              <a:gd name="T84" fmla="*/ 2147483647 w 1321"/>
              <a:gd name="T85" fmla="*/ 0 h 712"/>
              <a:gd name="T86" fmla="*/ 2147483647 w 1321"/>
              <a:gd name="T87" fmla="*/ 2147483647 h 712"/>
              <a:gd name="T88" fmla="*/ 2147483647 w 1321"/>
              <a:gd name="T89" fmla="*/ 2147483647 h 712"/>
              <a:gd name="T90" fmla="*/ 2147483647 w 1321"/>
              <a:gd name="T91" fmla="*/ 2147483647 h 712"/>
              <a:gd name="T92" fmla="*/ 2147483647 w 1321"/>
              <a:gd name="T93" fmla="*/ 2147483647 h 712"/>
              <a:gd name="T94" fmla="*/ 2147483647 w 1321"/>
              <a:gd name="T95" fmla="*/ 2147483647 h 712"/>
              <a:gd name="T96" fmla="*/ 2147483647 w 1321"/>
              <a:gd name="T97" fmla="*/ 2147483647 h 712"/>
              <a:gd name="T98" fmla="*/ 2147483647 w 1321"/>
              <a:gd name="T99" fmla="*/ 2147483647 h 712"/>
              <a:gd name="T100" fmla="*/ 2147483647 w 1321"/>
              <a:gd name="T101" fmla="*/ 2147483647 h 712"/>
              <a:gd name="T102" fmla="*/ 2147483647 w 1321"/>
              <a:gd name="T103" fmla="*/ 2147483647 h 712"/>
              <a:gd name="T104" fmla="*/ 2147483647 w 1321"/>
              <a:gd name="T105" fmla="*/ 214748364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66FFFF">
                  <a:alpha val="17998"/>
                </a:srgbClr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142" name="Text Box 19"/>
          <p:cNvSpPr txBox="1">
            <a:spLocks noChangeArrowheads="1"/>
          </p:cNvSpPr>
          <p:nvPr/>
        </p:nvSpPr>
        <p:spPr bwMode="auto">
          <a:xfrm>
            <a:off x="3511550" y="3798888"/>
            <a:ext cx="95567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2</a:t>
            </a:r>
          </a:p>
        </p:txBody>
      </p:sp>
      <p:sp>
        <p:nvSpPr>
          <p:cNvPr id="5143" name="Text Box 20"/>
          <p:cNvSpPr txBox="1">
            <a:spLocks noChangeArrowheads="1"/>
          </p:cNvSpPr>
          <p:nvPr/>
        </p:nvSpPr>
        <p:spPr bwMode="auto">
          <a:xfrm>
            <a:off x="5429250" y="3302000"/>
            <a:ext cx="95567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3</a:t>
            </a:r>
          </a:p>
        </p:txBody>
      </p:sp>
      <p:sp>
        <p:nvSpPr>
          <p:cNvPr id="12313" name="Text Box 21"/>
          <p:cNvSpPr txBox="1">
            <a:spLocks noChangeArrowheads="1"/>
          </p:cNvSpPr>
          <p:nvPr/>
        </p:nvSpPr>
        <p:spPr bwMode="black">
          <a:xfrm>
            <a:off x="1376363" y="5491163"/>
            <a:ext cx="19812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th-TH" sz="2200" b="1" dirty="0">
                <a:latin typeface="Angsana New" pitchFamily="18" charset="-34"/>
              </a:rPr>
              <a:t> อุณหภูมิ</a:t>
            </a:r>
          </a:p>
          <a:p>
            <a:pPr>
              <a:defRPr/>
            </a:pPr>
            <a:r>
              <a:rPr lang="en-US" sz="2200" b="1" dirty="0">
                <a:latin typeface="Angsana New" pitchFamily="18" charset="-34"/>
              </a:rPr>
              <a:t>[ Temperature ]</a:t>
            </a:r>
          </a:p>
          <a:p>
            <a:pPr marL="120650" indent="-120650">
              <a:spcBef>
                <a:spcPct val="50000"/>
              </a:spcBef>
              <a:buClr>
                <a:srgbClr val="1C1C1C"/>
              </a:buClr>
              <a:defRPr/>
            </a:pPr>
            <a:endParaRPr lang="en-US" sz="2200" b="1" dirty="0">
              <a:latin typeface="Angsana New" pitchFamily="18" charset="-34"/>
            </a:endParaRPr>
          </a:p>
        </p:txBody>
      </p:sp>
      <p:sp>
        <p:nvSpPr>
          <p:cNvPr id="5145" name="Text Box 22"/>
          <p:cNvSpPr txBox="1">
            <a:spLocks noChangeArrowheads="1"/>
          </p:cNvSpPr>
          <p:nvPr/>
        </p:nvSpPr>
        <p:spPr bwMode="black">
          <a:xfrm>
            <a:off x="3198813" y="5014913"/>
            <a:ext cx="17414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200" b="1">
                <a:latin typeface="Angsana New" pitchFamily="18" charset="-34"/>
              </a:rPr>
              <a:t> ระยะเวลา</a:t>
            </a:r>
          </a:p>
          <a:p>
            <a:r>
              <a:rPr lang="en-US" sz="2200" b="1">
                <a:latin typeface="Angsana New" pitchFamily="18" charset="-34"/>
              </a:rPr>
              <a:t>[ Time ]</a:t>
            </a:r>
          </a:p>
          <a:p>
            <a:endParaRPr lang="en-US" sz="2200" b="1">
              <a:latin typeface="Angsana New" pitchFamily="18" charset="-34"/>
            </a:endParaRPr>
          </a:p>
        </p:txBody>
      </p:sp>
      <p:sp>
        <p:nvSpPr>
          <p:cNvPr id="19483" name="Text Box 23"/>
          <p:cNvSpPr txBox="1">
            <a:spLocks noChangeArrowheads="1"/>
          </p:cNvSpPr>
          <p:nvPr/>
        </p:nvSpPr>
        <p:spPr bwMode="black">
          <a:xfrm>
            <a:off x="5003800" y="4640263"/>
            <a:ext cx="19256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th-TH" sz="2200" b="1" dirty="0">
                <a:latin typeface="Angsana New" pitchFamily="18" charset="-34"/>
              </a:rPr>
              <a:t> ความเร็วรอบ</a:t>
            </a:r>
          </a:p>
          <a:p>
            <a:pPr>
              <a:defRPr/>
            </a:pPr>
            <a:r>
              <a:rPr lang="en-US" sz="2200" b="1" dirty="0">
                <a:latin typeface="Angsana New" pitchFamily="18" charset="-34"/>
              </a:rPr>
              <a:t>[ Speed ]</a:t>
            </a:r>
          </a:p>
          <a:p>
            <a:pPr>
              <a:defRPr/>
            </a:pPr>
            <a:r>
              <a:rPr lang="th-TH" sz="2200" b="1" dirty="0">
                <a:latin typeface="Angsana New" pitchFamily="18" charset="-34"/>
              </a:rPr>
              <a:t> </a:t>
            </a:r>
            <a:endParaRPr lang="en-US" sz="2200" b="1" dirty="0">
              <a:latin typeface="Angsana New" pitchFamily="18" charset="-34"/>
            </a:endParaRPr>
          </a:p>
          <a:p>
            <a:pPr>
              <a:defRPr/>
            </a:pPr>
            <a:endParaRPr lang="en-US" sz="2200" b="1" dirty="0">
              <a:latin typeface="Angsana New" pitchFamily="18" charset="-34"/>
            </a:endParaRPr>
          </a:p>
          <a:p>
            <a:pPr marL="120650" indent="-120650" eaLnBrk="0" hangingPunct="0">
              <a:buClr>
                <a:srgbClr val="1C1C1C"/>
              </a:buClr>
              <a:defRPr/>
            </a:pPr>
            <a:endParaRPr lang="en-US" sz="2200" b="1" dirty="0">
              <a:latin typeface="Angsana New" pitchFamily="18" charset="-34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 rot="-1297425" flipH="1" flipV="1">
            <a:off x="3190875" y="4233863"/>
            <a:ext cx="1062038" cy="254000"/>
            <a:chOff x="2532" y="1051"/>
            <a:chExt cx="893" cy="246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211" name="AutoShape 26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212" name="AutoShape 27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213" name="AutoShape 28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214" name="AutoShape 29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207" name="AutoShape 31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208" name="AutoShape 32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209" name="AutoShape 33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210" name="AutoShape 34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grpSp>
        <p:nvGrpSpPr>
          <p:cNvPr id="5" name="Group 35"/>
          <p:cNvGrpSpPr>
            <a:grpSpLocks/>
          </p:cNvGrpSpPr>
          <p:nvPr/>
        </p:nvGrpSpPr>
        <p:grpSpPr bwMode="auto">
          <a:xfrm rot="-1297425" flipH="1" flipV="1">
            <a:off x="5040313" y="3730625"/>
            <a:ext cx="1062037" cy="254000"/>
            <a:chOff x="2532" y="1051"/>
            <a:chExt cx="893" cy="246"/>
          </a:xfrm>
        </p:grpSpPr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201" name="AutoShape 37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202" name="AutoShape 38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203" name="AutoShape 39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204" name="AutoShape 40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197" name="AutoShape 42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98" name="AutoShape 43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99" name="AutoShape 44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200" name="AutoShape 45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5149" name="Rectangle 46"/>
          <p:cNvSpPr>
            <a:spLocks noChangeArrowheads="1"/>
          </p:cNvSpPr>
          <p:nvPr/>
        </p:nvSpPr>
        <p:spPr bwMode="auto">
          <a:xfrm>
            <a:off x="571500" y="1428750"/>
            <a:ext cx="8001000" cy="1446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200" b="1">
                <a:latin typeface="Angsana New" pitchFamily="18" charset="-34"/>
                <a:cs typeface="Angsana New" pitchFamily="18" charset="-34"/>
              </a:rPr>
              <a:t>จากงานวิจัยของจุฑารัตน์และคณะ (</a:t>
            </a:r>
            <a:r>
              <a:rPr lang="en-US" sz="2200" b="1">
                <a:latin typeface="Angsana New" pitchFamily="18" charset="-34"/>
                <a:cs typeface="Angsana New" pitchFamily="18" charset="-34"/>
              </a:rPr>
              <a:t>2553</a:t>
            </a:r>
            <a:r>
              <a:rPr lang="th-TH" sz="2200" b="1">
                <a:latin typeface="Angsana New" pitchFamily="18" charset="-34"/>
                <a:cs typeface="Angsana New" pitchFamily="18" charset="-34"/>
              </a:rPr>
              <a:t>) ที่ทำการคัดเลือกและกลั่นกรองปัจจัยสำหรับกระตุ้นข้าวสารใหม่เป็นข้าวสารเก่าด้วยวิธี </a:t>
            </a:r>
            <a:r>
              <a:rPr lang="en-US" sz="2200" b="1">
                <a:latin typeface="Angsana New" pitchFamily="18" charset="-34"/>
                <a:cs typeface="Angsana New" pitchFamily="18" charset="-34"/>
              </a:rPr>
              <a:t>Plackett&amp;Burman </a:t>
            </a:r>
            <a:r>
              <a:rPr lang="th-TH" sz="2200" b="1">
                <a:latin typeface="Angsana New" pitchFamily="18" charset="-34"/>
                <a:cs typeface="Angsana New" pitchFamily="18" charset="-34"/>
              </a:rPr>
              <a:t>พบว่าหากต้องการศึกษาปัจจัยที่มีอิทธิพลต่อคุณภาพ</a:t>
            </a:r>
          </a:p>
          <a:p>
            <a:pPr eaLnBrk="0" hangingPunct="0"/>
            <a:r>
              <a:rPr lang="th-TH" sz="2200" b="1">
                <a:latin typeface="Angsana New" pitchFamily="18" charset="-34"/>
                <a:cs typeface="Angsana New" pitchFamily="18" charset="-34"/>
              </a:rPr>
              <a:t>ข้าวภายหลังการกระตุ้นให้ข้าวสารใหม่เปลี่ยนเป็นข้าวสารเก่า </a:t>
            </a:r>
            <a:r>
              <a:rPr lang="en-US" sz="2200" b="1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2200" b="1">
                <a:latin typeface="Angsana New" pitchFamily="18" charset="-34"/>
                <a:cs typeface="Angsana New" pitchFamily="18" charset="-34"/>
              </a:rPr>
              <a:t>ปัจจัย </a:t>
            </a:r>
          </a:p>
          <a:p>
            <a:pPr eaLnBrk="0" hangingPunct="0"/>
            <a:r>
              <a:rPr lang="th-TH" sz="2200" b="1">
                <a:latin typeface="Angsana New" pitchFamily="18" charset="-34"/>
                <a:cs typeface="Angsana New" pitchFamily="18" charset="-34"/>
              </a:rPr>
              <a:t>จะมีปัจจัยที่คัดเลือกและกลั่นกรองได้ดังนี้</a:t>
            </a:r>
            <a:endParaRPr lang="en-US" sz="22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150" name="Rectangle 47"/>
          <p:cNvSpPr>
            <a:spLocks noChangeArrowheads="1"/>
          </p:cNvSpPr>
          <p:nvPr/>
        </p:nvSpPr>
        <p:spPr bwMode="gray">
          <a:xfrm>
            <a:off x="6775450" y="3813175"/>
            <a:ext cx="1835150" cy="431800"/>
          </a:xfrm>
          <a:prstGeom prst="rect">
            <a:avLst/>
          </a:prstGeom>
          <a:gradFill rotWithShape="1">
            <a:gsLst>
              <a:gs pos="0">
                <a:srgbClr val="C5E1C7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51" name="AutoShape 48"/>
          <p:cNvSpPr>
            <a:spLocks noChangeArrowheads="1"/>
          </p:cNvSpPr>
          <p:nvPr/>
        </p:nvSpPr>
        <p:spPr bwMode="gray">
          <a:xfrm flipH="1">
            <a:off x="6162675" y="3157538"/>
            <a:ext cx="2438400" cy="657225"/>
          </a:xfrm>
          <a:prstGeom prst="parallelogram">
            <a:avLst>
              <a:gd name="adj" fmla="val 92256"/>
            </a:avLst>
          </a:prstGeom>
          <a:gradFill rotWithShape="1">
            <a:gsLst>
              <a:gs pos="0">
                <a:srgbClr val="CEE6D0"/>
              </a:gs>
              <a:gs pos="100000">
                <a:srgbClr val="E5F2E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52" name="Freeform 49"/>
          <p:cNvSpPr>
            <a:spLocks/>
          </p:cNvSpPr>
          <p:nvPr/>
        </p:nvSpPr>
        <p:spPr bwMode="gray">
          <a:xfrm>
            <a:off x="6159500" y="3152775"/>
            <a:ext cx="615950" cy="1163638"/>
          </a:xfrm>
          <a:custGeom>
            <a:avLst/>
            <a:gdLst>
              <a:gd name="T0" fmla="*/ 0 w 201"/>
              <a:gd name="T1" fmla="*/ 2147483647 h 370"/>
              <a:gd name="T2" fmla="*/ 2147483647 w 201"/>
              <a:gd name="T3" fmla="*/ 2147483647 h 370"/>
              <a:gd name="T4" fmla="*/ 2147483647 w 201"/>
              <a:gd name="T5" fmla="*/ 2147483647 h 370"/>
              <a:gd name="T6" fmla="*/ 0 w 201"/>
              <a:gd name="T7" fmla="*/ 0 h 370"/>
              <a:gd name="T8" fmla="*/ 0 w 201"/>
              <a:gd name="T9" fmla="*/ 2147483647 h 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370"/>
              <a:gd name="T17" fmla="*/ 201 w 201"/>
              <a:gd name="T18" fmla="*/ 370 h 3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370">
                <a:moveTo>
                  <a:pt x="0" y="167"/>
                </a:moveTo>
                <a:lnTo>
                  <a:pt x="201" y="370"/>
                </a:lnTo>
                <a:lnTo>
                  <a:pt x="201" y="210"/>
                </a:lnTo>
                <a:lnTo>
                  <a:pt x="0" y="0"/>
                </a:lnTo>
                <a:lnTo>
                  <a:pt x="0" y="167"/>
                </a:lnTo>
                <a:close/>
              </a:path>
            </a:pathLst>
          </a:custGeom>
          <a:gradFill rotWithShape="1">
            <a:gsLst>
              <a:gs pos="0">
                <a:srgbClr val="5F6A60"/>
              </a:gs>
              <a:gs pos="100000">
                <a:srgbClr val="CEE6D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pic>
        <p:nvPicPr>
          <p:cNvPr id="5153" name="Picture 50" descr="light_shadow"/>
          <p:cNvPicPr>
            <a:picLocks noChangeAspect="1" noChangeArrowheads="1"/>
          </p:cNvPicPr>
          <p:nvPr/>
        </p:nvPicPr>
        <p:blipFill>
          <a:blip r:embed="rId2" cstate="print">
            <a:lum bright="-76000" contrast="-4000"/>
            <a:grayscl/>
          </a:blip>
          <a:srcRect/>
          <a:stretch>
            <a:fillRect/>
          </a:stretch>
        </p:blipFill>
        <p:spPr bwMode="gray">
          <a:xfrm>
            <a:off x="6919913" y="3346450"/>
            <a:ext cx="10080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4" name="Picture 51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832600" y="2386013"/>
            <a:ext cx="1152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00" name="Oval 52"/>
          <p:cNvSpPr>
            <a:spLocks noChangeArrowheads="1"/>
          </p:cNvSpPr>
          <p:nvPr/>
        </p:nvSpPr>
        <p:spPr bwMode="gray">
          <a:xfrm>
            <a:off x="6832600" y="2385785"/>
            <a:ext cx="1144588" cy="1143000"/>
          </a:xfrm>
          <a:prstGeom prst="ellipse">
            <a:avLst/>
          </a:prstGeom>
          <a:gradFill rotWithShape="1">
            <a:gsLst>
              <a:gs pos="0">
                <a:srgbClr val="66FFFF">
                  <a:gamma/>
                  <a:shade val="26275"/>
                  <a:invGamma/>
                  <a:alpha val="89999"/>
                </a:srgbClr>
              </a:gs>
              <a:gs pos="50000">
                <a:srgbClr val="66FFFF">
                  <a:alpha val="45000"/>
                </a:srgbClr>
              </a:gs>
              <a:gs pos="100000">
                <a:srgbClr val="66FF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</a:endParaRPr>
          </a:p>
        </p:txBody>
      </p:sp>
      <p:sp>
        <p:nvSpPr>
          <p:cNvPr id="5158" name="Freeform 53"/>
          <p:cNvSpPr>
            <a:spLocks/>
          </p:cNvSpPr>
          <p:nvPr/>
        </p:nvSpPr>
        <p:spPr bwMode="gray">
          <a:xfrm>
            <a:off x="6951663" y="2409825"/>
            <a:ext cx="898525" cy="395288"/>
          </a:xfrm>
          <a:custGeom>
            <a:avLst/>
            <a:gdLst>
              <a:gd name="T0" fmla="*/ 2147483647 w 1321"/>
              <a:gd name="T1" fmla="*/ 2147483647 h 712"/>
              <a:gd name="T2" fmla="*/ 2147483647 w 1321"/>
              <a:gd name="T3" fmla="*/ 2147483647 h 712"/>
              <a:gd name="T4" fmla="*/ 2147483647 w 1321"/>
              <a:gd name="T5" fmla="*/ 2147483647 h 712"/>
              <a:gd name="T6" fmla="*/ 2147483647 w 1321"/>
              <a:gd name="T7" fmla="*/ 2147483647 h 712"/>
              <a:gd name="T8" fmla="*/ 2147483647 w 1321"/>
              <a:gd name="T9" fmla="*/ 2147483647 h 712"/>
              <a:gd name="T10" fmla="*/ 2147483647 w 1321"/>
              <a:gd name="T11" fmla="*/ 2147483647 h 712"/>
              <a:gd name="T12" fmla="*/ 2147483647 w 1321"/>
              <a:gd name="T13" fmla="*/ 2147483647 h 712"/>
              <a:gd name="T14" fmla="*/ 2147483647 w 1321"/>
              <a:gd name="T15" fmla="*/ 2147483647 h 712"/>
              <a:gd name="T16" fmla="*/ 2147483647 w 1321"/>
              <a:gd name="T17" fmla="*/ 2147483647 h 712"/>
              <a:gd name="T18" fmla="*/ 2147483647 w 1321"/>
              <a:gd name="T19" fmla="*/ 2147483647 h 712"/>
              <a:gd name="T20" fmla="*/ 2147483647 w 1321"/>
              <a:gd name="T21" fmla="*/ 2147483647 h 712"/>
              <a:gd name="T22" fmla="*/ 2147483647 w 1321"/>
              <a:gd name="T23" fmla="*/ 2147483647 h 712"/>
              <a:gd name="T24" fmla="*/ 2147483647 w 1321"/>
              <a:gd name="T25" fmla="*/ 2147483647 h 712"/>
              <a:gd name="T26" fmla="*/ 2147483647 w 1321"/>
              <a:gd name="T27" fmla="*/ 2147483647 h 712"/>
              <a:gd name="T28" fmla="*/ 2147483647 w 1321"/>
              <a:gd name="T29" fmla="*/ 2147483647 h 712"/>
              <a:gd name="T30" fmla="*/ 2147483647 w 1321"/>
              <a:gd name="T31" fmla="*/ 2147483647 h 712"/>
              <a:gd name="T32" fmla="*/ 2147483647 w 1321"/>
              <a:gd name="T33" fmla="*/ 2147483647 h 712"/>
              <a:gd name="T34" fmla="*/ 2147483647 w 1321"/>
              <a:gd name="T35" fmla="*/ 2147483647 h 712"/>
              <a:gd name="T36" fmla="*/ 2147483647 w 1321"/>
              <a:gd name="T37" fmla="*/ 2147483647 h 712"/>
              <a:gd name="T38" fmla="*/ 2147483647 w 1321"/>
              <a:gd name="T39" fmla="*/ 2147483647 h 712"/>
              <a:gd name="T40" fmla="*/ 2147483647 w 1321"/>
              <a:gd name="T41" fmla="*/ 2147483647 h 712"/>
              <a:gd name="T42" fmla="*/ 2147483647 w 1321"/>
              <a:gd name="T43" fmla="*/ 2147483647 h 712"/>
              <a:gd name="T44" fmla="*/ 2147483647 w 1321"/>
              <a:gd name="T45" fmla="*/ 2147483647 h 712"/>
              <a:gd name="T46" fmla="*/ 2147483647 w 1321"/>
              <a:gd name="T47" fmla="*/ 2147483647 h 712"/>
              <a:gd name="T48" fmla="*/ 2147483647 w 1321"/>
              <a:gd name="T49" fmla="*/ 2147483647 h 712"/>
              <a:gd name="T50" fmla="*/ 2147483647 w 1321"/>
              <a:gd name="T51" fmla="*/ 2147483647 h 712"/>
              <a:gd name="T52" fmla="*/ 2147483647 w 1321"/>
              <a:gd name="T53" fmla="*/ 2147483647 h 712"/>
              <a:gd name="T54" fmla="*/ 2147483647 w 1321"/>
              <a:gd name="T55" fmla="*/ 2147483647 h 712"/>
              <a:gd name="T56" fmla="*/ 0 w 1321"/>
              <a:gd name="T57" fmla="*/ 2147483647 h 712"/>
              <a:gd name="T58" fmla="*/ 0 w 1321"/>
              <a:gd name="T59" fmla="*/ 2147483647 h 712"/>
              <a:gd name="T60" fmla="*/ 2147483647 w 1321"/>
              <a:gd name="T61" fmla="*/ 2147483647 h 712"/>
              <a:gd name="T62" fmla="*/ 2147483647 w 1321"/>
              <a:gd name="T63" fmla="*/ 2147483647 h 712"/>
              <a:gd name="T64" fmla="*/ 2147483647 w 1321"/>
              <a:gd name="T65" fmla="*/ 2147483647 h 712"/>
              <a:gd name="T66" fmla="*/ 2147483647 w 1321"/>
              <a:gd name="T67" fmla="*/ 2147483647 h 712"/>
              <a:gd name="T68" fmla="*/ 2147483647 w 1321"/>
              <a:gd name="T69" fmla="*/ 2147483647 h 712"/>
              <a:gd name="T70" fmla="*/ 2147483647 w 1321"/>
              <a:gd name="T71" fmla="*/ 2147483647 h 712"/>
              <a:gd name="T72" fmla="*/ 2147483647 w 1321"/>
              <a:gd name="T73" fmla="*/ 2147483647 h 712"/>
              <a:gd name="T74" fmla="*/ 2147483647 w 1321"/>
              <a:gd name="T75" fmla="*/ 2147483647 h 712"/>
              <a:gd name="T76" fmla="*/ 2147483647 w 1321"/>
              <a:gd name="T77" fmla="*/ 2147483647 h 712"/>
              <a:gd name="T78" fmla="*/ 2147483647 w 1321"/>
              <a:gd name="T79" fmla="*/ 2147483647 h 712"/>
              <a:gd name="T80" fmla="*/ 2147483647 w 1321"/>
              <a:gd name="T81" fmla="*/ 2147483647 h 712"/>
              <a:gd name="T82" fmla="*/ 2147483647 w 1321"/>
              <a:gd name="T83" fmla="*/ 0 h 712"/>
              <a:gd name="T84" fmla="*/ 2147483647 w 1321"/>
              <a:gd name="T85" fmla="*/ 0 h 712"/>
              <a:gd name="T86" fmla="*/ 2147483647 w 1321"/>
              <a:gd name="T87" fmla="*/ 2147483647 h 712"/>
              <a:gd name="T88" fmla="*/ 2147483647 w 1321"/>
              <a:gd name="T89" fmla="*/ 2147483647 h 712"/>
              <a:gd name="T90" fmla="*/ 2147483647 w 1321"/>
              <a:gd name="T91" fmla="*/ 2147483647 h 712"/>
              <a:gd name="T92" fmla="*/ 2147483647 w 1321"/>
              <a:gd name="T93" fmla="*/ 2147483647 h 712"/>
              <a:gd name="T94" fmla="*/ 2147483647 w 1321"/>
              <a:gd name="T95" fmla="*/ 2147483647 h 712"/>
              <a:gd name="T96" fmla="*/ 2147483647 w 1321"/>
              <a:gd name="T97" fmla="*/ 2147483647 h 712"/>
              <a:gd name="T98" fmla="*/ 2147483647 w 1321"/>
              <a:gd name="T99" fmla="*/ 2147483647 h 712"/>
              <a:gd name="T100" fmla="*/ 2147483647 w 1321"/>
              <a:gd name="T101" fmla="*/ 2147483647 h 712"/>
              <a:gd name="T102" fmla="*/ 2147483647 w 1321"/>
              <a:gd name="T103" fmla="*/ 2147483647 h 712"/>
              <a:gd name="T104" fmla="*/ 2147483647 w 1321"/>
              <a:gd name="T105" fmla="*/ 214748364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66FFFF">
                  <a:alpha val="17998"/>
                </a:srgbClr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159" name="Text Box 54"/>
          <p:cNvSpPr txBox="1">
            <a:spLocks noChangeArrowheads="1"/>
          </p:cNvSpPr>
          <p:nvPr/>
        </p:nvSpPr>
        <p:spPr bwMode="auto">
          <a:xfrm>
            <a:off x="7286625" y="2808288"/>
            <a:ext cx="95567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4</a:t>
            </a:r>
          </a:p>
        </p:txBody>
      </p:sp>
      <p:sp>
        <p:nvSpPr>
          <p:cNvPr id="12329" name="Text Box 55"/>
          <p:cNvSpPr txBox="1">
            <a:spLocks noChangeArrowheads="1"/>
          </p:cNvSpPr>
          <p:nvPr/>
        </p:nvSpPr>
        <p:spPr bwMode="black">
          <a:xfrm>
            <a:off x="6838950" y="4146550"/>
            <a:ext cx="17621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th-TH" sz="2200" b="1" dirty="0">
                <a:latin typeface="Angsana New" pitchFamily="18" charset="-34"/>
              </a:rPr>
              <a:t> ความดัน</a:t>
            </a:r>
          </a:p>
          <a:p>
            <a:pPr>
              <a:defRPr/>
            </a:pPr>
            <a:r>
              <a:rPr lang="en-US" sz="2200" b="1" dirty="0">
                <a:latin typeface="Angsana New" pitchFamily="18" charset="-34"/>
              </a:rPr>
              <a:t>[ Pressure ]</a:t>
            </a:r>
          </a:p>
          <a:p>
            <a:pPr>
              <a:defRPr/>
            </a:pPr>
            <a:endParaRPr lang="en-US" sz="2200" b="1" dirty="0">
              <a:latin typeface="Angsana New" pitchFamily="18" charset="-34"/>
            </a:endParaRPr>
          </a:p>
          <a:p>
            <a:pPr marL="120650" indent="-120650" eaLnBrk="0" hangingPunct="0">
              <a:buClr>
                <a:srgbClr val="1C1C1C"/>
              </a:buClr>
              <a:defRPr/>
            </a:pPr>
            <a:endParaRPr lang="en-US" sz="2200" b="1" dirty="0">
              <a:latin typeface="Angsana New" pitchFamily="18" charset="-34"/>
            </a:endParaRPr>
          </a:p>
        </p:txBody>
      </p:sp>
      <p:grpSp>
        <p:nvGrpSpPr>
          <p:cNvPr id="8" name="Group 56"/>
          <p:cNvGrpSpPr>
            <a:grpSpLocks/>
          </p:cNvGrpSpPr>
          <p:nvPr/>
        </p:nvGrpSpPr>
        <p:grpSpPr bwMode="auto">
          <a:xfrm rot="-1297425" flipH="1" flipV="1">
            <a:off x="6875463" y="3236913"/>
            <a:ext cx="1062037" cy="254000"/>
            <a:chOff x="2532" y="1051"/>
            <a:chExt cx="893" cy="246"/>
          </a:xfrm>
        </p:grpSpPr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191" name="AutoShape 5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92" name="AutoShape 5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93" name="AutoShape 6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94" name="AutoShape 6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10" name="Group 62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187" name="AutoShape 6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88" name="AutoShape 6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89" name="AutoShape 6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90" name="AutoShape 6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104515" name="Freeform 67"/>
          <p:cNvSpPr>
            <a:spLocks/>
          </p:cNvSpPr>
          <p:nvPr/>
        </p:nvSpPr>
        <p:spPr bwMode="gray">
          <a:xfrm>
            <a:off x="701675" y="4660900"/>
            <a:ext cx="612775" cy="1130300"/>
          </a:xfrm>
          <a:custGeom>
            <a:avLst/>
            <a:gdLst/>
            <a:ahLst/>
            <a:cxnLst>
              <a:cxn ang="0">
                <a:pos x="3" y="292"/>
              </a:cxn>
              <a:cxn ang="0">
                <a:pos x="386" y="712"/>
              </a:cxn>
              <a:cxn ang="0">
                <a:pos x="386" y="404"/>
              </a:cxn>
              <a:cxn ang="0">
                <a:pos x="0" y="0"/>
              </a:cxn>
              <a:cxn ang="0">
                <a:pos x="3" y="292"/>
              </a:cxn>
            </a:cxnLst>
            <a:rect l="0" t="0" r="r" b="b"/>
            <a:pathLst>
              <a:path w="386" h="712">
                <a:moveTo>
                  <a:pt x="3" y="292"/>
                </a:moveTo>
                <a:lnTo>
                  <a:pt x="386" y="712"/>
                </a:lnTo>
                <a:lnTo>
                  <a:pt x="386" y="404"/>
                </a:lnTo>
                <a:lnTo>
                  <a:pt x="0" y="0"/>
                </a:lnTo>
                <a:lnTo>
                  <a:pt x="3" y="292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>
              <a:latin typeface="Arial" charset="0"/>
            </a:endParaRPr>
          </a:p>
        </p:txBody>
      </p:sp>
      <p:pic>
        <p:nvPicPr>
          <p:cNvPr id="5163" name="Picture 68" descr="light_shadow"/>
          <p:cNvPicPr>
            <a:picLocks noChangeAspect="1" noChangeArrowheads="1"/>
          </p:cNvPicPr>
          <p:nvPr/>
        </p:nvPicPr>
        <p:blipFill>
          <a:blip r:embed="rId2" cstate="print">
            <a:lum bright="-76000" contrast="-4000"/>
            <a:grayscl/>
          </a:blip>
          <a:srcRect/>
          <a:stretch>
            <a:fillRect/>
          </a:stretch>
        </p:blipFill>
        <p:spPr bwMode="gray">
          <a:xfrm>
            <a:off x="1339850" y="4770438"/>
            <a:ext cx="1008063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64" name="Picture 69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252538" y="3810000"/>
            <a:ext cx="11525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18" name="Oval 70"/>
          <p:cNvSpPr>
            <a:spLocks noChangeArrowheads="1"/>
          </p:cNvSpPr>
          <p:nvPr/>
        </p:nvSpPr>
        <p:spPr bwMode="gray">
          <a:xfrm>
            <a:off x="1252538" y="3810000"/>
            <a:ext cx="1144587" cy="11430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shade val="66275"/>
                  <a:invGamma/>
                  <a:alpha val="89999"/>
                </a:schemeClr>
              </a:gs>
              <a:gs pos="50000">
                <a:schemeClr val="accent2">
                  <a:alpha val="45000"/>
                </a:schemeClr>
              </a:gs>
              <a:gs pos="100000">
                <a:schemeClr val="accent2">
                  <a:gamma/>
                  <a:shade val="66275"/>
                  <a:invGamma/>
                  <a:alpha val="89999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</a:endParaRPr>
          </a:p>
        </p:txBody>
      </p:sp>
      <p:sp>
        <p:nvSpPr>
          <p:cNvPr id="5166" name="Freeform 71"/>
          <p:cNvSpPr>
            <a:spLocks/>
          </p:cNvSpPr>
          <p:nvPr/>
        </p:nvSpPr>
        <p:spPr bwMode="gray">
          <a:xfrm>
            <a:off x="1371600" y="3833813"/>
            <a:ext cx="898525" cy="395287"/>
          </a:xfrm>
          <a:custGeom>
            <a:avLst/>
            <a:gdLst>
              <a:gd name="T0" fmla="*/ 2147483647 w 1321"/>
              <a:gd name="T1" fmla="*/ 2147483647 h 712"/>
              <a:gd name="T2" fmla="*/ 2147483647 w 1321"/>
              <a:gd name="T3" fmla="*/ 2147483647 h 712"/>
              <a:gd name="T4" fmla="*/ 2147483647 w 1321"/>
              <a:gd name="T5" fmla="*/ 2147483647 h 712"/>
              <a:gd name="T6" fmla="*/ 2147483647 w 1321"/>
              <a:gd name="T7" fmla="*/ 2147483647 h 712"/>
              <a:gd name="T8" fmla="*/ 2147483647 w 1321"/>
              <a:gd name="T9" fmla="*/ 2147483647 h 712"/>
              <a:gd name="T10" fmla="*/ 2147483647 w 1321"/>
              <a:gd name="T11" fmla="*/ 2147483647 h 712"/>
              <a:gd name="T12" fmla="*/ 2147483647 w 1321"/>
              <a:gd name="T13" fmla="*/ 2147483647 h 712"/>
              <a:gd name="T14" fmla="*/ 2147483647 w 1321"/>
              <a:gd name="T15" fmla="*/ 2147483647 h 712"/>
              <a:gd name="T16" fmla="*/ 2147483647 w 1321"/>
              <a:gd name="T17" fmla="*/ 2147483647 h 712"/>
              <a:gd name="T18" fmla="*/ 2147483647 w 1321"/>
              <a:gd name="T19" fmla="*/ 2147483647 h 712"/>
              <a:gd name="T20" fmla="*/ 2147483647 w 1321"/>
              <a:gd name="T21" fmla="*/ 2147483647 h 712"/>
              <a:gd name="T22" fmla="*/ 2147483647 w 1321"/>
              <a:gd name="T23" fmla="*/ 2147483647 h 712"/>
              <a:gd name="T24" fmla="*/ 2147483647 w 1321"/>
              <a:gd name="T25" fmla="*/ 2147483647 h 712"/>
              <a:gd name="T26" fmla="*/ 2147483647 w 1321"/>
              <a:gd name="T27" fmla="*/ 2147483647 h 712"/>
              <a:gd name="T28" fmla="*/ 2147483647 w 1321"/>
              <a:gd name="T29" fmla="*/ 2147483647 h 712"/>
              <a:gd name="T30" fmla="*/ 2147483647 w 1321"/>
              <a:gd name="T31" fmla="*/ 2147483647 h 712"/>
              <a:gd name="T32" fmla="*/ 2147483647 w 1321"/>
              <a:gd name="T33" fmla="*/ 2147483647 h 712"/>
              <a:gd name="T34" fmla="*/ 2147483647 w 1321"/>
              <a:gd name="T35" fmla="*/ 2147483647 h 712"/>
              <a:gd name="T36" fmla="*/ 2147483647 w 1321"/>
              <a:gd name="T37" fmla="*/ 2147483647 h 712"/>
              <a:gd name="T38" fmla="*/ 2147483647 w 1321"/>
              <a:gd name="T39" fmla="*/ 2147483647 h 712"/>
              <a:gd name="T40" fmla="*/ 2147483647 w 1321"/>
              <a:gd name="T41" fmla="*/ 2147483647 h 712"/>
              <a:gd name="T42" fmla="*/ 2147483647 w 1321"/>
              <a:gd name="T43" fmla="*/ 2147483647 h 712"/>
              <a:gd name="T44" fmla="*/ 2147483647 w 1321"/>
              <a:gd name="T45" fmla="*/ 2147483647 h 712"/>
              <a:gd name="T46" fmla="*/ 2147483647 w 1321"/>
              <a:gd name="T47" fmla="*/ 2147483647 h 712"/>
              <a:gd name="T48" fmla="*/ 2147483647 w 1321"/>
              <a:gd name="T49" fmla="*/ 2147483647 h 712"/>
              <a:gd name="T50" fmla="*/ 2147483647 w 1321"/>
              <a:gd name="T51" fmla="*/ 2147483647 h 712"/>
              <a:gd name="T52" fmla="*/ 2147483647 w 1321"/>
              <a:gd name="T53" fmla="*/ 2147483647 h 712"/>
              <a:gd name="T54" fmla="*/ 2147483647 w 1321"/>
              <a:gd name="T55" fmla="*/ 2147483647 h 712"/>
              <a:gd name="T56" fmla="*/ 0 w 1321"/>
              <a:gd name="T57" fmla="*/ 2147483647 h 712"/>
              <a:gd name="T58" fmla="*/ 0 w 1321"/>
              <a:gd name="T59" fmla="*/ 2147483647 h 712"/>
              <a:gd name="T60" fmla="*/ 2147483647 w 1321"/>
              <a:gd name="T61" fmla="*/ 2147483647 h 712"/>
              <a:gd name="T62" fmla="*/ 2147483647 w 1321"/>
              <a:gd name="T63" fmla="*/ 2147483647 h 712"/>
              <a:gd name="T64" fmla="*/ 2147483647 w 1321"/>
              <a:gd name="T65" fmla="*/ 2147483647 h 712"/>
              <a:gd name="T66" fmla="*/ 2147483647 w 1321"/>
              <a:gd name="T67" fmla="*/ 2147483647 h 712"/>
              <a:gd name="T68" fmla="*/ 2147483647 w 1321"/>
              <a:gd name="T69" fmla="*/ 2147483647 h 712"/>
              <a:gd name="T70" fmla="*/ 2147483647 w 1321"/>
              <a:gd name="T71" fmla="*/ 2147483647 h 712"/>
              <a:gd name="T72" fmla="*/ 2147483647 w 1321"/>
              <a:gd name="T73" fmla="*/ 2147483647 h 712"/>
              <a:gd name="T74" fmla="*/ 2147483647 w 1321"/>
              <a:gd name="T75" fmla="*/ 2147483647 h 712"/>
              <a:gd name="T76" fmla="*/ 2147483647 w 1321"/>
              <a:gd name="T77" fmla="*/ 2147483647 h 712"/>
              <a:gd name="T78" fmla="*/ 2147483647 w 1321"/>
              <a:gd name="T79" fmla="*/ 2147483647 h 712"/>
              <a:gd name="T80" fmla="*/ 2147483647 w 1321"/>
              <a:gd name="T81" fmla="*/ 2147483647 h 712"/>
              <a:gd name="T82" fmla="*/ 2147483647 w 1321"/>
              <a:gd name="T83" fmla="*/ 0 h 712"/>
              <a:gd name="T84" fmla="*/ 2147483647 w 1321"/>
              <a:gd name="T85" fmla="*/ 0 h 712"/>
              <a:gd name="T86" fmla="*/ 2147483647 w 1321"/>
              <a:gd name="T87" fmla="*/ 2147483647 h 712"/>
              <a:gd name="T88" fmla="*/ 2147483647 w 1321"/>
              <a:gd name="T89" fmla="*/ 2147483647 h 712"/>
              <a:gd name="T90" fmla="*/ 2147483647 w 1321"/>
              <a:gd name="T91" fmla="*/ 2147483647 h 712"/>
              <a:gd name="T92" fmla="*/ 2147483647 w 1321"/>
              <a:gd name="T93" fmla="*/ 2147483647 h 712"/>
              <a:gd name="T94" fmla="*/ 2147483647 w 1321"/>
              <a:gd name="T95" fmla="*/ 2147483647 h 712"/>
              <a:gd name="T96" fmla="*/ 2147483647 w 1321"/>
              <a:gd name="T97" fmla="*/ 2147483647 h 712"/>
              <a:gd name="T98" fmla="*/ 2147483647 w 1321"/>
              <a:gd name="T99" fmla="*/ 2147483647 h 712"/>
              <a:gd name="T100" fmla="*/ 2147483647 w 1321"/>
              <a:gd name="T101" fmla="*/ 2147483647 h 712"/>
              <a:gd name="T102" fmla="*/ 2147483647 w 1321"/>
              <a:gd name="T103" fmla="*/ 2147483647 h 712"/>
              <a:gd name="T104" fmla="*/ 2147483647 w 1321"/>
              <a:gd name="T105" fmla="*/ 2147483647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2">
                  <a:alpha val="17998"/>
                </a:schemeClr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167" name="Text Box 72"/>
          <p:cNvSpPr txBox="1">
            <a:spLocks noChangeArrowheads="1"/>
          </p:cNvSpPr>
          <p:nvPr/>
        </p:nvSpPr>
        <p:spPr bwMode="auto">
          <a:xfrm>
            <a:off x="1357313" y="4241800"/>
            <a:ext cx="95567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/>
              <a:t>1 </a:t>
            </a:r>
          </a:p>
        </p:txBody>
      </p:sp>
      <p:grpSp>
        <p:nvGrpSpPr>
          <p:cNvPr id="11" name="Group 73"/>
          <p:cNvGrpSpPr>
            <a:grpSpLocks/>
          </p:cNvGrpSpPr>
          <p:nvPr/>
        </p:nvGrpSpPr>
        <p:grpSpPr bwMode="auto">
          <a:xfrm rot="-1297425" flipH="1" flipV="1">
            <a:off x="1366838" y="4676775"/>
            <a:ext cx="1062037" cy="254000"/>
            <a:chOff x="2532" y="1051"/>
            <a:chExt cx="893" cy="246"/>
          </a:xfrm>
        </p:grpSpPr>
        <p:grpSp>
          <p:nvGrpSpPr>
            <p:cNvPr id="12" name="Group 7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5181" name="AutoShape 7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82" name="AutoShape 7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83" name="AutoShape 7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84" name="AutoShape 7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13" name="Group 7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177" name="AutoShape 8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78" name="AutoShape 8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79" name="AutoShape 8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80" name="AutoShape 8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5F5F5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89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ความสำคัญของปัญหา</a:t>
            </a:r>
          </a:p>
        </p:txBody>
      </p:sp>
      <p:sp>
        <p:nvSpPr>
          <p:cNvPr id="90" name="สี่เหลี่ยมผืนผ้า 89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5171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2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5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3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4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366713" y="1323975"/>
            <a:ext cx="8420100" cy="2962275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การหาผลตอบสนองแบบโครงร่างพื้นผิว (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Response Surface Methodology, RSM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) 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	เป็นวิธีที่ใช้ในการหาสภาวะที่เหมาะสมที่สุดของระบบหรือกระบวนการผลิต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th-TH" sz="800" b="1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Clr>
                <a:schemeClr val="accent1"/>
              </a:buClr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โดยอาศัยการสร้างแบบจำลอง (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mathematical model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) และวิเคราะห์ข้อมูลของ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	ผลตอบสนอง (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response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) ที่มีอยู่ โดยมีเป้าหมายเพื่อหาระดับของปัจจัยต่าง ๆ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	ที่ทำให้ผลตอบสนองมีค่าเหมาะสมที่สุด (ประไพศรีและพงศ์ชนัน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, 2551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ความสำคัญของปัญหา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6152" name="Picture 8" descr="http://www.toptextbook.com/shop/t/toptextbook/img-lib/spd_20080529185242_b.jpg"/>
          <p:cNvPicPr>
            <a:picLocks noChangeAspect="1" noChangeArrowheads="1"/>
          </p:cNvPicPr>
          <p:nvPr/>
        </p:nvPicPr>
        <p:blipFill>
          <a:blip r:embed="rId2" cstate="print"/>
          <a:srcRect t="11176"/>
          <a:stretch>
            <a:fillRect/>
          </a:stretch>
        </p:blipFill>
        <p:spPr bwMode="auto">
          <a:xfrm>
            <a:off x="1071538" y="4071942"/>
            <a:ext cx="2467154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382" y="4071942"/>
            <a:ext cx="3470138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1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5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7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3"/>
          <p:cNvSpPr>
            <a:spLocks noChangeArrowheads="1"/>
          </p:cNvSpPr>
          <p:nvPr/>
        </p:nvSpPr>
        <p:spPr bwMode="gray">
          <a:xfrm>
            <a:off x="5562600" y="2514600"/>
            <a:ext cx="2819400" cy="2895600"/>
          </a:xfrm>
          <a:prstGeom prst="chevron">
            <a:avLst>
              <a:gd name="adj" fmla="val 16468"/>
            </a:avLst>
          </a:prstGeom>
          <a:solidFill>
            <a:schemeClr val="hlink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cs typeface="Arial" charset="0"/>
            </a:endParaRP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gray">
          <a:xfrm>
            <a:off x="3200400" y="2514600"/>
            <a:ext cx="2971800" cy="2895600"/>
          </a:xfrm>
          <a:prstGeom prst="chevron">
            <a:avLst>
              <a:gd name="adj" fmla="val 17842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cs typeface="Arial" charset="0"/>
            </a:endParaRPr>
          </a:p>
        </p:txBody>
      </p:sp>
      <p:sp>
        <p:nvSpPr>
          <p:cNvPr id="96261" name="AutoShape 5"/>
          <p:cNvSpPr>
            <a:spLocks noChangeArrowheads="1"/>
          </p:cNvSpPr>
          <p:nvPr/>
        </p:nvSpPr>
        <p:spPr bwMode="gray">
          <a:xfrm>
            <a:off x="838200" y="2514600"/>
            <a:ext cx="2971800" cy="2895600"/>
          </a:xfrm>
          <a:prstGeom prst="chevron">
            <a:avLst>
              <a:gd name="adj" fmla="val 17842"/>
            </a:avLst>
          </a:prstGeom>
          <a:solidFill>
            <a:schemeClr val="accent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GB">
              <a:cs typeface="Arial" charset="0"/>
            </a:endParaRP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gray">
          <a:xfrm>
            <a:off x="1066800" y="16764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2000" b="1" dirty="0">
                <a:cs typeface="Arial" charset="0"/>
              </a:rPr>
              <a:t>1</a:t>
            </a:r>
          </a:p>
        </p:txBody>
      </p:sp>
      <p:sp>
        <p:nvSpPr>
          <p:cNvPr id="96263" name="AutoShape 7"/>
          <p:cNvSpPr>
            <a:spLocks noChangeArrowheads="1"/>
          </p:cNvSpPr>
          <p:nvPr/>
        </p:nvSpPr>
        <p:spPr bwMode="gray">
          <a:xfrm>
            <a:off x="3386138" y="16764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000" b="1" dirty="0">
                <a:cs typeface="Arial" charset="0"/>
              </a:rPr>
              <a:t>2</a:t>
            </a:r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gray">
          <a:xfrm>
            <a:off x="5715000" y="1676400"/>
            <a:ext cx="2057400" cy="574675"/>
          </a:xfrm>
          <a:prstGeom prst="roundRect">
            <a:avLst>
              <a:gd name="adj" fmla="val 50000"/>
            </a:avLst>
          </a:prstGeom>
          <a:solidFill>
            <a:schemeClr val="hlink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000" b="1" dirty="0">
                <a:cs typeface="Arial" charset="0"/>
              </a:rPr>
              <a:t>3</a:t>
            </a:r>
          </a:p>
        </p:txBody>
      </p:sp>
      <p:sp>
        <p:nvSpPr>
          <p:cNvPr id="15370" name="TextBox 12"/>
          <p:cNvSpPr txBox="1">
            <a:spLocks noChangeArrowheads="1"/>
          </p:cNvSpPr>
          <p:nvPr/>
        </p:nvSpPr>
        <p:spPr bwMode="auto">
          <a:xfrm>
            <a:off x="1571625" y="2714625"/>
            <a:ext cx="20716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เพื่อหาสภาวะที่</a:t>
            </a:r>
          </a:p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เหมาะสมในการ</a:t>
            </a:r>
          </a:p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เปลี่ยนสภาพข้าว</a:t>
            </a:r>
          </a:p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จากข้าวสารใหม่</a:t>
            </a:r>
          </a:p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เป็นข้าวสารเก่า</a:t>
            </a:r>
            <a:endParaRPr lang="en-GB" sz="24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3643313" y="2714625"/>
            <a:ext cx="2071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โดยใช้ตัวแปรอิสระคือ</a:t>
            </a:r>
            <a:endParaRPr lang="en-US" sz="2400" b="1">
              <a:solidFill>
                <a:schemeClr val="bg1"/>
              </a:solidFill>
              <a:latin typeface="Angsana New" pitchFamily="18" charset="-34"/>
            </a:endParaRPr>
          </a:p>
          <a:p>
            <a:r>
              <a:rPr lang="en-US" sz="2400" b="1">
                <a:solidFill>
                  <a:schemeClr val="bg1"/>
                </a:solidFill>
                <a:latin typeface="Angsana New" pitchFamily="18" charset="-34"/>
              </a:rPr>
              <a:t>      -  </a:t>
            </a:r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อุณหภูมิ </a:t>
            </a:r>
            <a:endParaRPr lang="en-US" sz="2400" b="1">
              <a:solidFill>
                <a:schemeClr val="bg1"/>
              </a:solidFill>
              <a:latin typeface="Angsana New" pitchFamily="18" charset="-34"/>
            </a:endParaRPr>
          </a:p>
          <a:p>
            <a:r>
              <a:rPr lang="en-US" sz="2400" b="1">
                <a:solidFill>
                  <a:schemeClr val="bg1"/>
                </a:solidFill>
                <a:latin typeface="Angsana New" pitchFamily="18" charset="-34"/>
              </a:rPr>
              <a:t>      -  </a:t>
            </a:r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ระยะเวลา</a:t>
            </a:r>
          </a:p>
          <a:p>
            <a:r>
              <a:rPr lang="en-US" sz="2400" b="1">
                <a:solidFill>
                  <a:schemeClr val="bg1"/>
                </a:solidFill>
                <a:latin typeface="Angsana New" pitchFamily="18" charset="-34"/>
              </a:rPr>
              <a:t>      -  </a:t>
            </a:r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ความเร็วรอบ </a:t>
            </a:r>
          </a:p>
          <a:p>
            <a:r>
              <a:rPr lang="en-US" sz="2400" b="1">
                <a:solidFill>
                  <a:schemeClr val="bg1"/>
                </a:solidFill>
                <a:latin typeface="Angsana New" pitchFamily="18" charset="-34"/>
              </a:rPr>
              <a:t>      -  </a:t>
            </a:r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ความดัน</a:t>
            </a:r>
          </a:p>
          <a:p>
            <a:r>
              <a:rPr lang="en-US" sz="2400" b="1">
                <a:solidFill>
                  <a:schemeClr val="bg1"/>
                </a:solidFill>
                <a:latin typeface="Angsana New" pitchFamily="18" charset="-34"/>
              </a:rPr>
              <a:t>      </a:t>
            </a:r>
            <a:endParaRPr lang="en-GB" sz="24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6286500" y="2714625"/>
            <a:ext cx="2071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เพื่อตรวจคุณภาพ</a:t>
            </a:r>
          </a:p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ของข้าวภายหลัง</a:t>
            </a:r>
          </a:p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การกระตุ้นเทียบกับข้าวที่ปล่อยให้</a:t>
            </a:r>
            <a:endParaRPr lang="en-US" sz="2400" b="1">
              <a:solidFill>
                <a:schemeClr val="bg1"/>
              </a:solidFill>
              <a:latin typeface="Angsana New" pitchFamily="18" charset="-34"/>
            </a:endParaRPr>
          </a:p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เก่าตามธรรมชาติ</a:t>
            </a:r>
            <a:endParaRPr lang="en-GB" sz="2400" b="1">
              <a:solidFill>
                <a:schemeClr val="bg1"/>
              </a:solidFill>
              <a:latin typeface="Angsana New" pitchFamily="18" charset="-34"/>
            </a:endParaRPr>
          </a:p>
          <a:p>
            <a:endParaRPr lang="en-GB" sz="240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th-TH" altLang="ko-KR" sz="3600" b="1" dirty="0" smtClean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วัตถุประสงค์ของการวิจัย</a:t>
            </a:r>
            <a:endParaRPr lang="en-GB" sz="3600" b="1" dirty="0" smtClean="0"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7181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nimBg="1"/>
      <p:bldP spid="96260" grpId="0" animBg="1"/>
      <p:bldP spid="96261" grpId="0" animBg="1"/>
      <p:bldP spid="96262" grpId="0" animBg="1"/>
      <p:bldP spid="96263" grpId="0" animBg="1"/>
      <p:bldP spid="96264" grpId="0" animBg="1"/>
      <p:bldP spid="15370" grpId="0"/>
      <p:bldP spid="15371" grpId="0"/>
      <p:bldP spid="1537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ChangeArrowheads="1"/>
          </p:cNvSpPr>
          <p:nvPr/>
        </p:nvSpPr>
        <p:spPr bwMode="blackGray">
          <a:xfrm>
            <a:off x="798513" y="4781550"/>
            <a:ext cx="7653337" cy="84772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>
                  <a:alpha val="5000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blackGray">
          <a:xfrm>
            <a:off x="808038" y="4076700"/>
            <a:ext cx="7643812" cy="7048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>
                  <a:alpha val="50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blackGray">
          <a:xfrm>
            <a:off x="808038" y="3411538"/>
            <a:ext cx="7643812" cy="665162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>
                  <a:alpha val="5000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blackGray">
          <a:xfrm>
            <a:off x="798513" y="2814638"/>
            <a:ext cx="7653337" cy="5969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>
                  <a:alpha val="50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blackGray">
          <a:xfrm>
            <a:off x="798513" y="2378075"/>
            <a:ext cx="7653337" cy="43656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>
                  <a:alpha val="50000"/>
                </a:schemeClr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gray">
          <a:xfrm>
            <a:off x="635000" y="2814638"/>
            <a:ext cx="82946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gray">
          <a:xfrm>
            <a:off x="635000" y="3405188"/>
            <a:ext cx="82946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gray">
          <a:xfrm>
            <a:off x="635000" y="4081463"/>
            <a:ext cx="82946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gray">
          <a:xfrm>
            <a:off x="463550" y="4784725"/>
            <a:ext cx="82946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76313" y="4627563"/>
            <a:ext cx="3455987" cy="1239837"/>
            <a:chOff x="171" y="2983"/>
            <a:chExt cx="2836" cy="1018"/>
          </a:xfrm>
        </p:grpSpPr>
        <p:sp>
          <p:nvSpPr>
            <p:cNvPr id="146445" name="AutoShape 13"/>
            <p:cNvSpPr>
              <a:spLocks noChangeArrowheads="1"/>
            </p:cNvSpPr>
            <p:nvPr/>
          </p:nvSpPr>
          <p:spPr bwMode="gray">
            <a:xfrm>
              <a:off x="171" y="2983"/>
              <a:ext cx="2829" cy="101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3607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36078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46446" name="Oval 14"/>
            <p:cNvSpPr>
              <a:spLocks noChangeArrowheads="1"/>
            </p:cNvSpPr>
            <p:nvPr/>
          </p:nvSpPr>
          <p:spPr bwMode="gray">
            <a:xfrm>
              <a:off x="171" y="2990"/>
              <a:ext cx="2836" cy="5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9804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263650" y="3959225"/>
            <a:ext cx="2860675" cy="1062038"/>
            <a:chOff x="394" y="2571"/>
            <a:chExt cx="2347" cy="871"/>
          </a:xfrm>
        </p:grpSpPr>
        <p:sp>
          <p:nvSpPr>
            <p:cNvPr id="146448" name="AutoShape 16"/>
            <p:cNvSpPr>
              <a:spLocks noChangeArrowheads="1"/>
            </p:cNvSpPr>
            <p:nvPr/>
          </p:nvSpPr>
          <p:spPr bwMode="gray">
            <a:xfrm>
              <a:off x="394" y="2571"/>
              <a:ext cx="2347" cy="871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5607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6078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46449" name="Oval 17"/>
            <p:cNvSpPr>
              <a:spLocks noChangeArrowheads="1"/>
            </p:cNvSpPr>
            <p:nvPr/>
          </p:nvSpPr>
          <p:spPr bwMode="gray">
            <a:xfrm>
              <a:off x="394" y="2576"/>
              <a:ext cx="2347" cy="43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6078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90663" y="3316288"/>
            <a:ext cx="2363787" cy="1003300"/>
            <a:chOff x="593" y="2111"/>
            <a:chExt cx="1940" cy="823"/>
          </a:xfrm>
        </p:grpSpPr>
        <p:sp>
          <p:nvSpPr>
            <p:cNvPr id="146451" name="AutoShape 19"/>
            <p:cNvSpPr>
              <a:spLocks noChangeArrowheads="1"/>
            </p:cNvSpPr>
            <p:nvPr/>
          </p:nvSpPr>
          <p:spPr bwMode="gray">
            <a:xfrm>
              <a:off x="597" y="2111"/>
              <a:ext cx="1936" cy="823"/>
            </a:xfrm>
            <a:prstGeom prst="can">
              <a:avLst>
                <a:gd name="adj" fmla="val 47144"/>
              </a:avLst>
            </a:prstGeom>
            <a:gradFill rotWithShape="1">
              <a:gsLst>
                <a:gs pos="0">
                  <a:schemeClr val="accent1">
                    <a:gamma/>
                    <a:shade val="5607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6078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46452" name="Oval 20"/>
            <p:cNvSpPr>
              <a:spLocks noChangeArrowheads="1"/>
            </p:cNvSpPr>
            <p:nvPr/>
          </p:nvSpPr>
          <p:spPr bwMode="gray">
            <a:xfrm>
              <a:off x="593" y="2115"/>
              <a:ext cx="1940" cy="38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6078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43075" y="2768600"/>
            <a:ext cx="1885950" cy="822325"/>
            <a:chOff x="800" y="1773"/>
            <a:chExt cx="1548" cy="675"/>
          </a:xfrm>
        </p:grpSpPr>
        <p:sp>
          <p:nvSpPr>
            <p:cNvPr id="146454" name="AutoShape 22"/>
            <p:cNvSpPr>
              <a:spLocks noChangeArrowheads="1"/>
            </p:cNvSpPr>
            <p:nvPr/>
          </p:nvSpPr>
          <p:spPr bwMode="gray">
            <a:xfrm>
              <a:off x="800" y="1773"/>
              <a:ext cx="1548" cy="675"/>
            </a:xfrm>
            <a:prstGeom prst="can">
              <a:avLst>
                <a:gd name="adj" fmla="val 40000"/>
              </a:avLst>
            </a:prstGeom>
            <a:gradFill rotWithShape="1">
              <a:gsLst>
                <a:gs pos="0">
                  <a:schemeClr val="folHlink">
                    <a:gamma/>
                    <a:shade val="6588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5882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46455" name="Oval 23"/>
            <p:cNvSpPr>
              <a:spLocks noChangeArrowheads="1"/>
            </p:cNvSpPr>
            <p:nvPr/>
          </p:nvSpPr>
          <p:spPr bwMode="gray">
            <a:xfrm>
              <a:off x="807" y="1773"/>
              <a:ext cx="1541" cy="27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76471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</p:grpSp>
      <p:sp>
        <p:nvSpPr>
          <p:cNvPr id="8207" name="AutoShape 24"/>
          <p:cNvSpPr>
            <a:spLocks noChangeArrowheads="1"/>
          </p:cNvSpPr>
          <p:nvPr/>
        </p:nvSpPr>
        <p:spPr bwMode="gray">
          <a:xfrm>
            <a:off x="1979613" y="2359025"/>
            <a:ext cx="1473200" cy="560388"/>
          </a:xfrm>
          <a:prstGeom prst="can">
            <a:avLst>
              <a:gd name="adj" fmla="val 36644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08" name="Rectangle 25"/>
          <p:cNvSpPr>
            <a:spLocks noChangeArrowheads="1"/>
          </p:cNvSpPr>
          <p:nvPr/>
        </p:nvSpPr>
        <p:spPr bwMode="gray">
          <a:xfrm>
            <a:off x="1889125" y="3200400"/>
            <a:ext cx="16351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2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209" name="Rectangle 26"/>
          <p:cNvSpPr>
            <a:spLocks noChangeArrowheads="1"/>
          </p:cNvSpPr>
          <p:nvPr/>
        </p:nvSpPr>
        <p:spPr bwMode="gray">
          <a:xfrm>
            <a:off x="1889125" y="3875088"/>
            <a:ext cx="1635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210" name="Rectangle 27"/>
          <p:cNvSpPr>
            <a:spLocks noChangeArrowheads="1"/>
          </p:cNvSpPr>
          <p:nvPr/>
        </p:nvSpPr>
        <p:spPr bwMode="gray">
          <a:xfrm>
            <a:off x="1889125" y="4565650"/>
            <a:ext cx="1635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211" name="Rectangle 28"/>
          <p:cNvSpPr>
            <a:spLocks noChangeArrowheads="1"/>
          </p:cNvSpPr>
          <p:nvPr/>
        </p:nvSpPr>
        <p:spPr bwMode="gray">
          <a:xfrm>
            <a:off x="1889125" y="5462588"/>
            <a:ext cx="1635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8212" name="Rectangle 29"/>
          <p:cNvSpPr>
            <a:spLocks noChangeArrowheads="1"/>
          </p:cNvSpPr>
          <p:nvPr/>
        </p:nvSpPr>
        <p:spPr bwMode="gray">
          <a:xfrm>
            <a:off x="1889125" y="2601913"/>
            <a:ext cx="16351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FFFFFF"/>
                </a:solidFill>
              </a:rPr>
              <a:t>1</a:t>
            </a:r>
            <a:endParaRPr lang="en-GB" sz="1200" b="1">
              <a:solidFill>
                <a:srgbClr val="FFFFFF"/>
              </a:solidFill>
            </a:endParaRPr>
          </a:p>
        </p:txBody>
      </p:sp>
      <p:sp>
        <p:nvSpPr>
          <p:cNvPr id="8213" name="Text Box 35"/>
          <p:cNvSpPr txBox="1">
            <a:spLocks noChangeArrowheads="1"/>
          </p:cNvSpPr>
          <p:nvPr/>
        </p:nvSpPr>
        <p:spPr bwMode="gray">
          <a:xfrm>
            <a:off x="3727450" y="2435225"/>
            <a:ext cx="2338388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200" b="1">
                <a:solidFill>
                  <a:srgbClr val="1C1C1C"/>
                </a:solidFill>
              </a:rPr>
              <a:t> </a:t>
            </a:r>
            <a:r>
              <a:rPr lang="th-TH" sz="2200" b="1">
                <a:solidFill>
                  <a:srgbClr val="1C1C1C"/>
                </a:solidFill>
              </a:rPr>
              <a:t>การเตรียมตัวอย่างข้าวสาร</a:t>
            </a:r>
            <a:endParaRPr lang="en-GB" sz="2200" b="1">
              <a:solidFill>
                <a:srgbClr val="1C1C1C"/>
              </a:solidFill>
            </a:endParaRPr>
          </a:p>
        </p:txBody>
      </p:sp>
      <p:sp>
        <p:nvSpPr>
          <p:cNvPr id="8214" name="Text Box 36"/>
          <p:cNvSpPr txBox="1">
            <a:spLocks noChangeArrowheads="1"/>
          </p:cNvSpPr>
          <p:nvPr/>
        </p:nvSpPr>
        <p:spPr bwMode="gray">
          <a:xfrm>
            <a:off x="4008438" y="2968625"/>
            <a:ext cx="2101850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200" b="1">
                <a:solidFill>
                  <a:srgbClr val="1C1C1C"/>
                </a:solidFill>
              </a:rPr>
              <a:t> </a:t>
            </a:r>
            <a:r>
              <a:rPr lang="th-TH" sz="2200" b="1">
                <a:solidFill>
                  <a:srgbClr val="1C1C1C"/>
                </a:solidFill>
              </a:rPr>
              <a:t>การวางแผนการทดลอง</a:t>
            </a:r>
            <a:endParaRPr lang="en-GB" sz="2200" b="1">
              <a:solidFill>
                <a:srgbClr val="1C1C1C"/>
              </a:solidFill>
            </a:endParaRPr>
          </a:p>
        </p:txBody>
      </p:sp>
      <p:sp>
        <p:nvSpPr>
          <p:cNvPr id="8215" name="Text Box 37"/>
          <p:cNvSpPr txBox="1">
            <a:spLocks noChangeArrowheads="1"/>
          </p:cNvSpPr>
          <p:nvPr/>
        </p:nvSpPr>
        <p:spPr bwMode="gray">
          <a:xfrm>
            <a:off x="4318000" y="3587750"/>
            <a:ext cx="1922463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200" b="1">
                <a:solidFill>
                  <a:srgbClr val="1C1C1C"/>
                </a:solidFill>
              </a:rPr>
              <a:t> </a:t>
            </a:r>
            <a:r>
              <a:rPr lang="th-TH" sz="2200" b="1">
                <a:solidFill>
                  <a:srgbClr val="1C1C1C"/>
                </a:solidFill>
              </a:rPr>
              <a:t>การเปลี่ยนสภาพข้าว</a:t>
            </a:r>
            <a:endParaRPr lang="en-GB" sz="2200" b="1">
              <a:solidFill>
                <a:srgbClr val="1C1C1C"/>
              </a:solidFill>
            </a:endParaRPr>
          </a:p>
        </p:txBody>
      </p:sp>
      <p:sp>
        <p:nvSpPr>
          <p:cNvPr id="8216" name="Text Box 38"/>
          <p:cNvSpPr txBox="1">
            <a:spLocks noChangeArrowheads="1"/>
          </p:cNvSpPr>
          <p:nvPr/>
        </p:nvSpPr>
        <p:spPr bwMode="gray">
          <a:xfrm>
            <a:off x="4554538" y="4286250"/>
            <a:ext cx="2197100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200" b="1">
                <a:solidFill>
                  <a:srgbClr val="1C1C1C"/>
                </a:solidFill>
              </a:rPr>
              <a:t> </a:t>
            </a:r>
            <a:r>
              <a:rPr lang="th-TH" sz="2200" b="1">
                <a:solidFill>
                  <a:srgbClr val="1C1C1C"/>
                </a:solidFill>
              </a:rPr>
              <a:t>การตรวจวัดคุณภาพข้าว</a:t>
            </a:r>
            <a:endParaRPr lang="en-GB" sz="2200" b="1">
              <a:solidFill>
                <a:srgbClr val="1C1C1C"/>
              </a:solidFill>
            </a:endParaRPr>
          </a:p>
        </p:txBody>
      </p:sp>
      <p:sp>
        <p:nvSpPr>
          <p:cNvPr id="8217" name="Text Box 39"/>
          <p:cNvSpPr txBox="1">
            <a:spLocks noChangeArrowheads="1"/>
          </p:cNvSpPr>
          <p:nvPr/>
        </p:nvSpPr>
        <p:spPr bwMode="gray">
          <a:xfrm>
            <a:off x="4810125" y="5070475"/>
            <a:ext cx="2192338" cy="430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200" b="1">
                <a:solidFill>
                  <a:srgbClr val="1C1C1C"/>
                </a:solidFill>
              </a:rPr>
              <a:t> </a:t>
            </a:r>
            <a:r>
              <a:rPr lang="th-TH" sz="2200" b="1">
                <a:solidFill>
                  <a:srgbClr val="1C1C1C"/>
                </a:solidFill>
              </a:rPr>
              <a:t>การวิเคราะห์ผลทางสถิติ</a:t>
            </a:r>
            <a:endParaRPr lang="en-GB" sz="2200" b="1">
              <a:solidFill>
                <a:srgbClr val="1C1C1C"/>
              </a:solidFill>
            </a:endParaRPr>
          </a:p>
        </p:txBody>
      </p:sp>
      <p:sp>
        <p:nvSpPr>
          <p:cNvPr id="8218" name="Rectangle 40"/>
          <p:cNvSpPr>
            <a:spLocks noChangeArrowheads="1"/>
          </p:cNvSpPr>
          <p:nvPr/>
        </p:nvSpPr>
        <p:spPr bwMode="auto">
          <a:xfrm>
            <a:off x="1000125" y="1492250"/>
            <a:ext cx="65722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1C1C1C"/>
                </a:solidFill>
                <a:latin typeface="Angsana New" pitchFamily="18" charset="-34"/>
              </a:rPr>
              <a:t> </a:t>
            </a:r>
            <a:r>
              <a:rPr lang="th-TH" sz="2400" b="1">
                <a:latin typeface="Angsana New" pitchFamily="18" charset="-34"/>
              </a:rPr>
              <a:t>การศึกษานี้มีวิธีการดำเนินงานวิจัยหลายขั้นตอนโดยมีรายละเอียดต่าง ๆ ดังนี้</a:t>
            </a:r>
            <a:endParaRPr lang="en-US" sz="2400" b="1">
              <a:latin typeface="Angsana New" pitchFamily="18" charset="-34"/>
            </a:endParaRPr>
          </a:p>
        </p:txBody>
      </p:sp>
      <p:sp>
        <p:nvSpPr>
          <p:cNvPr id="25628" name="Rectangle 3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7086600" cy="487362"/>
          </a:xfrm>
        </p:spPr>
        <p:txBody>
          <a:bodyPr/>
          <a:lstStyle/>
          <a:p>
            <a:pPr latinLnBrk="1">
              <a:defRPr/>
            </a:pPr>
            <a:r>
              <a:rPr kumimoji="1" lang="th-TH" altLang="ko-KR" sz="3600" b="1" dirty="0" smtClean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วิธีการดำเนินการวิจัย</a:t>
            </a:r>
            <a:endParaRPr kumimoji="1" lang="en-US" altLang="ko-KR" sz="3600" b="1" dirty="0" smtClean="0">
              <a:solidFill>
                <a:srgbClr val="FFFFFF"/>
              </a:solidFill>
              <a:latin typeface="Angsana New" pitchFamily="18" charset="-34"/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8221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4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5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การเตรียมตัวอย่างข้าวสาร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52463" y="1214438"/>
            <a:ext cx="8420100" cy="3176587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th-TH" sz="2600" b="1" smtClean="0">
                <a:latin typeface="Angsana New" pitchFamily="18" charset="-34"/>
                <a:cs typeface="Angsana New" pitchFamily="18" charset="-34"/>
              </a:rPr>
              <a:t>ข้าวกล้องพันธุ์ขาวดอกมะลิ </a:t>
            </a:r>
            <a:r>
              <a:rPr lang="en-US" sz="2600" b="1" smtClean="0">
                <a:latin typeface="Angsana New" pitchFamily="18" charset="-34"/>
                <a:cs typeface="Angsana New" pitchFamily="18" charset="-34"/>
              </a:rPr>
              <a:t>105</a:t>
            </a:r>
            <a:r>
              <a:rPr lang="th-TH" sz="2600" b="1" smtClean="0">
                <a:latin typeface="Angsana New" pitchFamily="18" charset="-34"/>
                <a:cs typeface="Angsana New" pitchFamily="18" charset="-34"/>
              </a:rPr>
              <a:t> ที่ทำการเพาะปลูกในจังหวัดเชียงใหม่ </a:t>
            </a:r>
          </a:p>
          <a:p>
            <a:pPr>
              <a:buClr>
                <a:schemeClr val="accent1"/>
              </a:buClr>
            </a:pPr>
            <a:r>
              <a:rPr lang="th-TH" sz="2600" b="1" smtClean="0">
                <a:latin typeface="Angsana New" pitchFamily="18" charset="-34"/>
                <a:cs typeface="Angsana New" pitchFamily="18" charset="-34"/>
              </a:rPr>
              <a:t> ข้าวนี้ถูกขัดสีและขัดขาวด้วยเครื่องสีข้าวกล้องจนได้เป็นข้าวสาร 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th-TH" sz="2600" b="1" smtClean="0">
                <a:latin typeface="Angsana New" pitchFamily="18" charset="-34"/>
                <a:cs typeface="Angsana New" pitchFamily="18" charset="-34"/>
              </a:rPr>
              <a:t>	 มีความชื้นเริ่มต้นร้อยละ </a:t>
            </a:r>
            <a:r>
              <a:rPr lang="en-US" sz="2600" b="1" smtClean="0">
                <a:latin typeface="Angsana New" pitchFamily="18" charset="-34"/>
                <a:cs typeface="Angsana New" pitchFamily="18" charset="-34"/>
              </a:rPr>
              <a:t>12</a:t>
            </a:r>
            <a:r>
              <a:rPr lang="th-TH" sz="2600" b="1" smtClean="0">
                <a:latin typeface="Angsana New" pitchFamily="18" charset="-34"/>
                <a:cs typeface="Angsana New" pitchFamily="18" charset="-34"/>
              </a:rPr>
              <a:t> มาตรฐานเปียก </a:t>
            </a:r>
          </a:p>
          <a:p>
            <a:pPr>
              <a:buClr>
                <a:schemeClr val="accent1"/>
              </a:buClr>
            </a:pPr>
            <a:r>
              <a:rPr lang="th-TH" sz="2600" b="1" smtClean="0">
                <a:latin typeface="Angsana New" pitchFamily="18" charset="-34"/>
                <a:cs typeface="Angsana New" pitchFamily="18" charset="-34"/>
              </a:rPr>
              <a:t>บรรจุในถุงอลูมิเนียมฟอยล์ ปิดผนึกบริเวณปากถุงแบบสุญญากาศ </a:t>
            </a:r>
          </a:p>
          <a:p>
            <a:pPr>
              <a:buFont typeface="Wingdings" pitchFamily="2" charset="2"/>
              <a:buNone/>
            </a:pPr>
            <a:r>
              <a:rPr lang="th-TH" sz="2600" b="1" smtClean="0">
                <a:latin typeface="Angsana New" pitchFamily="18" charset="-34"/>
                <a:cs typeface="Angsana New" pitchFamily="18" charset="-34"/>
              </a:rPr>
              <a:t>	 และนำมาเก็บรักษาไว้ในสภาวะควบคุมที่อุณหภูมิ </a:t>
            </a:r>
            <a:r>
              <a:rPr lang="en-US" sz="2600" b="1" smtClean="0">
                <a:latin typeface="Angsana New" pitchFamily="18" charset="-34"/>
                <a:cs typeface="Angsana New" pitchFamily="18" charset="-34"/>
              </a:rPr>
              <a:t>15</a:t>
            </a:r>
            <a:r>
              <a:rPr lang="th-TH" sz="2600" b="1" smtClean="0">
                <a:latin typeface="Angsana New" pitchFamily="18" charset="-34"/>
                <a:cs typeface="Angsana New" pitchFamily="18" charset="-34"/>
              </a:rPr>
              <a:t> องศาเซลเซียส </a:t>
            </a:r>
          </a:p>
          <a:p>
            <a:pPr>
              <a:buFont typeface="Wingdings" pitchFamily="2" charset="2"/>
              <a:buNone/>
            </a:pPr>
            <a:r>
              <a:rPr lang="th-TH" sz="2600" b="1" smtClean="0">
                <a:latin typeface="Angsana New" pitchFamily="18" charset="-34"/>
                <a:cs typeface="Angsana New" pitchFamily="18" charset="-34"/>
              </a:rPr>
              <a:t>	 ความชื้นสัมพัทธ์ </a:t>
            </a:r>
            <a:r>
              <a:rPr lang="en-US" sz="2600" b="1" smtClean="0">
                <a:latin typeface="Angsana New" pitchFamily="18" charset="-34"/>
                <a:cs typeface="Angsana New" pitchFamily="18" charset="-34"/>
              </a:rPr>
              <a:t>45 </a:t>
            </a:r>
            <a:r>
              <a:rPr lang="th-TH" sz="2600" b="1" smtClean="0">
                <a:latin typeface="Angsana New" pitchFamily="18" charset="-34"/>
                <a:cs typeface="Angsana New" pitchFamily="18" charset="-34"/>
              </a:rPr>
              <a:t>เปอร์เซ็นต์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41986" name="Picture 2" descr="D:\Thesis II\รูปข้าว\art_323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14818"/>
            <a:ext cx="392909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9" name="Picture 11" descr="D:\Thesis II\Picture lab\Run Lab\Run lab\S6301350.JPG"/>
          <p:cNvPicPr>
            <a:picLocks noChangeAspect="1" noChangeArrowheads="1"/>
          </p:cNvPicPr>
          <p:nvPr/>
        </p:nvPicPr>
        <p:blipFill>
          <a:blip r:embed="rId3" cstate="print"/>
          <a:srcRect t="13229" b="2103"/>
          <a:stretch>
            <a:fillRect/>
          </a:stretch>
        </p:blipFill>
        <p:spPr bwMode="auto">
          <a:xfrm>
            <a:off x="4786314" y="4214818"/>
            <a:ext cx="342902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3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5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57225" y="1285875"/>
            <a:ext cx="8420100" cy="923925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จากงานวิจัยของจุฑารัตน์และคณะ (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2553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endParaRPr lang="th-TH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3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7086600" cy="487362"/>
          </a:xfrm>
        </p:spPr>
        <p:txBody>
          <a:bodyPr/>
          <a:lstStyle/>
          <a:p>
            <a:pPr latinLnBrk="1">
              <a:defRPr/>
            </a:pPr>
            <a:r>
              <a:rPr kumimoji="1" lang="en-US" altLang="ko-KR" sz="3600" b="1" dirty="0" smtClean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2. </a:t>
            </a:r>
            <a:r>
              <a:rPr kumimoji="1" lang="th-TH" altLang="ko-KR" sz="3600" b="1" dirty="0" smtClean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การวางแผนการทดลอง</a:t>
            </a:r>
            <a:endParaRPr kumimoji="1" lang="en-US" altLang="ko-KR" sz="3600" b="1" dirty="0" smtClean="0">
              <a:solidFill>
                <a:srgbClr val="FFFFFF"/>
              </a:solidFill>
              <a:latin typeface="Angsana New" pitchFamily="18" charset="-34"/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black">
          <a:xfrm>
            <a:off x="642938" y="3786188"/>
            <a:ext cx="86439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endParaRPr lang="th-TH" sz="2500" b="1" kern="0" dirty="0">
              <a:latin typeface="Angsana New" pitchFamily="18" charset="-34"/>
              <a:cs typeface="Angsana New" pitchFamily="18" charset="-34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th-TH" sz="2500" b="1" kern="0" dirty="0">
                <a:latin typeface="Angsana New" pitchFamily="18" charset="-34"/>
                <a:cs typeface="Angsana New" pitchFamily="18" charset="-34"/>
              </a:rPr>
              <a:t>กำหนดค่าขอบเขตล่าง</a:t>
            </a:r>
            <a:r>
              <a:rPr lang="en-US" sz="2500" b="1" kern="0" dirty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2500" b="1" kern="0" dirty="0">
                <a:latin typeface="Angsana New" pitchFamily="18" charset="-34"/>
                <a:cs typeface="Angsana New" pitchFamily="18" charset="-34"/>
              </a:rPr>
              <a:t>บนลงในแผนการทดลองแบบ </a:t>
            </a:r>
            <a:endParaRPr lang="en-US" sz="2500" b="1" kern="0" dirty="0">
              <a:latin typeface="Angsana New" pitchFamily="18" charset="-34"/>
              <a:cs typeface="Angsana New" pitchFamily="18" charset="-34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500" b="1" kern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500" b="1" kern="0" dirty="0">
                <a:latin typeface="Angsana New" pitchFamily="18" charset="-34"/>
              </a:rPr>
              <a:t>Central Composite Design (CCD)</a:t>
            </a:r>
            <a:r>
              <a:rPr lang="th-TH" sz="2500" b="1" kern="0" dirty="0">
                <a:latin typeface="Angsana New" pitchFamily="18" charset="-34"/>
                <a:cs typeface="Angsana New" pitchFamily="18" charset="-34"/>
              </a:rPr>
              <a:t> จากโปรแกรม </a:t>
            </a:r>
            <a:r>
              <a:rPr lang="en-US" sz="2500" b="1" kern="0" dirty="0">
                <a:latin typeface="Angsana New" pitchFamily="18" charset="-34"/>
                <a:cs typeface="Angsana New" pitchFamily="18" charset="-34"/>
              </a:rPr>
              <a:t>Minitab for Window V. 16 </a:t>
            </a:r>
            <a:endParaRPr lang="th-TH" sz="2500" b="1" kern="0" dirty="0">
              <a:latin typeface="Angsana New" pitchFamily="18" charset="-34"/>
              <a:cs typeface="Angsana New" pitchFamily="18" charset="-34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th-TH" sz="2500" b="1" kern="0" dirty="0">
                <a:latin typeface="Angsana New" pitchFamily="18" charset="-34"/>
                <a:cs typeface="Angsana New" pitchFamily="18" charset="-34"/>
              </a:rPr>
              <a:t>	จะได้จำนวนสิ่งทดลอง </a:t>
            </a:r>
            <a:r>
              <a:rPr lang="en-US" sz="2500" b="1" kern="0" dirty="0">
                <a:latin typeface="Angsana New" pitchFamily="18" charset="-34"/>
                <a:cs typeface="Angsana New" pitchFamily="18" charset="-34"/>
              </a:rPr>
              <a:t>31 </a:t>
            </a:r>
            <a:r>
              <a:rPr lang="th-TH" sz="2500" b="1" kern="0" dirty="0">
                <a:latin typeface="Angsana New" pitchFamily="18" charset="-34"/>
                <a:cs typeface="Angsana New" pitchFamily="18" charset="-34"/>
              </a:rPr>
              <a:t>การทดลอง </a:t>
            </a:r>
            <a:endParaRPr lang="en-US" sz="2500" b="1" kern="0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/>
        </p:nvGraphicFramePr>
        <p:xfrm>
          <a:off x="1143000" y="1924050"/>
          <a:ext cx="5929354" cy="2103120"/>
        </p:xfrm>
        <a:graphic>
          <a:graphicData uri="http://schemas.openxmlformats.org/drawingml/2006/table">
            <a:tbl>
              <a:tblPr/>
              <a:tblGrid>
                <a:gridCol w="2857520"/>
                <a:gridCol w="1500198"/>
                <a:gridCol w="1571636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Angsana New"/>
                        </a:rPr>
                        <a:t>ตัวแปรอิสระ</a:t>
                      </a:r>
                      <a:r>
                        <a:rPr lang="en-US" sz="2400" b="1" dirty="0">
                          <a:latin typeface="Angsana New"/>
                          <a:ea typeface="Calibri"/>
                          <a:cs typeface="Angsana New"/>
                        </a:rPr>
                        <a:t> (</a:t>
                      </a:r>
                      <a:r>
                        <a:rPr lang="th-TH" sz="2400" b="1" dirty="0">
                          <a:latin typeface="Angsana New"/>
                          <a:ea typeface="Calibri"/>
                          <a:cs typeface="Angsana New"/>
                        </a:rPr>
                        <a:t>หน่วย</a:t>
                      </a:r>
                      <a:r>
                        <a:rPr lang="en-US" sz="2400" b="1" dirty="0">
                          <a:latin typeface="Angsana New"/>
                          <a:ea typeface="Calibri"/>
                          <a:cs typeface="Angsana New"/>
                        </a:rPr>
                        <a:t>)</a:t>
                      </a:r>
                      <a:endParaRPr lang="en-US" sz="24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Angsana New"/>
                        </a:rPr>
                        <a:t>ค่าขอบเขตล่าง</a:t>
                      </a:r>
                      <a:endParaRPr lang="en-US" sz="24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Angsana New"/>
                        </a:rPr>
                        <a:t>ค่าขอบเขตบน</a:t>
                      </a:r>
                      <a:endParaRPr lang="en-US" sz="24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Calibri"/>
                          <a:ea typeface="Calibri"/>
                          <a:cs typeface="Angsana New"/>
                        </a:rPr>
                        <a:t>อุณหภูมิ (องศาเซลเซียส)</a:t>
                      </a:r>
                      <a:endParaRPr lang="en-US" sz="24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/>
                          <a:ea typeface="Calibri"/>
                          <a:cs typeface="Angsana New"/>
                        </a:rPr>
                        <a:t>60</a:t>
                      </a:r>
                      <a:endParaRPr lang="en-US" sz="24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/>
                          <a:ea typeface="Calibri"/>
                          <a:cs typeface="Angsana New"/>
                        </a:rPr>
                        <a:t>80</a:t>
                      </a:r>
                      <a:endParaRPr lang="en-US" sz="24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dirty="0">
                          <a:latin typeface="Calibri"/>
                          <a:ea typeface="Calibri"/>
                          <a:cs typeface="Angsana New"/>
                        </a:rPr>
                        <a:t>ระยะเวลาในการกระตุ้น (นาที)</a:t>
                      </a:r>
                      <a:endParaRPr lang="en-US" sz="24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/>
                          <a:ea typeface="Calibri"/>
                          <a:cs typeface="Angsana New"/>
                        </a:rPr>
                        <a:t>60</a:t>
                      </a:r>
                      <a:endParaRPr lang="en-US" sz="24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/>
                          <a:ea typeface="Calibri"/>
                          <a:cs typeface="Angsana New"/>
                        </a:rPr>
                        <a:t>120</a:t>
                      </a:r>
                      <a:endParaRPr lang="en-US" sz="24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latin typeface="Calibri"/>
                          <a:ea typeface="Calibri"/>
                          <a:cs typeface="Angsana New"/>
                        </a:rPr>
                        <a:t>ความเร็วรอบ</a:t>
                      </a:r>
                      <a:r>
                        <a:rPr lang="en-US" sz="2400">
                          <a:latin typeface="Angsana New"/>
                          <a:ea typeface="Calibri"/>
                          <a:cs typeface="Angsana New"/>
                        </a:rPr>
                        <a:t> (</a:t>
                      </a:r>
                      <a:r>
                        <a:rPr lang="th-TH" sz="2400">
                          <a:latin typeface="Angsana New"/>
                          <a:ea typeface="Calibri"/>
                          <a:cs typeface="Angsana New"/>
                        </a:rPr>
                        <a:t>รอบ</a:t>
                      </a:r>
                      <a:r>
                        <a:rPr lang="en-US" sz="2400">
                          <a:latin typeface="Angsana New"/>
                          <a:ea typeface="Calibri"/>
                          <a:cs typeface="Angsana New"/>
                        </a:rPr>
                        <a:t>/</a:t>
                      </a:r>
                      <a:r>
                        <a:rPr lang="th-TH" sz="2400">
                          <a:latin typeface="Angsana New"/>
                          <a:ea typeface="Calibri"/>
                          <a:cs typeface="Angsana New"/>
                        </a:rPr>
                        <a:t>นาที</a:t>
                      </a:r>
                      <a:r>
                        <a:rPr lang="en-US" sz="2400">
                          <a:latin typeface="Angsana New"/>
                          <a:ea typeface="Calibri"/>
                          <a:cs typeface="Angsana New"/>
                        </a:rPr>
                        <a:t>)</a:t>
                      </a:r>
                      <a:endParaRPr lang="en-US" sz="24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/>
                          <a:ea typeface="Calibri"/>
                          <a:cs typeface="Angsana New"/>
                        </a:rPr>
                        <a:t>30</a:t>
                      </a:r>
                      <a:endParaRPr lang="en-US" sz="24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/>
                          <a:ea typeface="Calibri"/>
                          <a:cs typeface="Angsana New"/>
                        </a:rPr>
                        <a:t>40</a:t>
                      </a:r>
                      <a:endParaRPr lang="en-US" sz="24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>
                          <a:latin typeface="Calibri"/>
                          <a:ea typeface="Calibri"/>
                          <a:cs typeface="Angsana New"/>
                        </a:rPr>
                        <a:t>ความดัน (บาร์)</a:t>
                      </a:r>
                      <a:endParaRPr lang="en-US" sz="24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/>
                          <a:ea typeface="Calibri"/>
                          <a:cs typeface="Angsana New"/>
                        </a:rPr>
                        <a:t>2</a:t>
                      </a:r>
                      <a:endParaRPr lang="en-US" sz="24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/>
                          <a:ea typeface="Calibri"/>
                          <a:cs typeface="Angsana New"/>
                        </a:rPr>
                        <a:t>10</a:t>
                      </a:r>
                      <a:endParaRPr lang="en-US" sz="24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0272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5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5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istrator\Desktop\New Folder (2)\untitledc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00188"/>
            <a:ext cx="55895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th-TH" altLang="ko-KR" sz="3600" dirty="0" smtClean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ความสำคัญของปัญหา</a:t>
            </a:r>
            <a:endParaRPr lang="en-GB" sz="3600" dirty="0" smtClean="0">
              <a:ea typeface="Gulim" pitchFamily="34" charset="-127"/>
              <a:cs typeface="Angsana New" pitchFamily="18" charset="-34"/>
            </a:endParaRPr>
          </a:p>
        </p:txBody>
      </p:sp>
      <p:pic>
        <p:nvPicPr>
          <p:cNvPr id="8196" name="Picture 5" descr="C:\Documents and Settings\Administrator\Desktop\New Folder (2)\20Z5ECCAPDNR81CAVI0Z02CAD9MIRQCAN5KIJJCAV7HSVACAE3EJ10CABU8WXACA2QIJOQCAFZ2KAFCAUG3J8JCAZE6OERCA3J7O9JCA3W3UYBCAT1FMARCAU62HY2CA0SG6PZCAY8US6LCARQFT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1525588"/>
            <a:ext cx="2571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C:\Documents and Settings\Administrator\Desktop\New Folder (2)\s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3000375"/>
            <a:ext cx="2571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C:\Documents and Settings\Administrator\Desktop\New Folder (2)\imagesfds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4559300"/>
            <a:ext cx="2571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สี่เหลี่ยมผืนผ้า 9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8200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7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9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6" descr="D:\Thesis II\รูปข้าว\87444.jpg"/>
          <p:cNvPicPr>
            <a:picLocks noChangeAspect="1" noChangeArrowheads="1"/>
          </p:cNvPicPr>
          <p:nvPr/>
        </p:nvPicPr>
        <p:blipFill>
          <a:blip r:embed="rId2" cstate="print"/>
          <a:srcRect t="18752" r="12964" b="10936"/>
          <a:stretch>
            <a:fillRect/>
          </a:stretch>
        </p:blipFill>
        <p:spPr bwMode="auto">
          <a:xfrm>
            <a:off x="6999288" y="5000625"/>
            <a:ext cx="1917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ตัวยึดเนื้อหา 2"/>
          <p:cNvSpPr txBox="1">
            <a:spLocks/>
          </p:cNvSpPr>
          <p:nvPr/>
        </p:nvSpPr>
        <p:spPr bwMode="auto">
          <a:xfrm>
            <a:off x="469900" y="1285875"/>
            <a:ext cx="845978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th-TH" sz="2400" b="1" kern="0" dirty="0">
                <a:latin typeface="Angsana New" pitchFamily="18" charset="-34"/>
              </a:rPr>
              <a:t>ตัวอย่างแผนการทดลองแบบ </a:t>
            </a:r>
            <a:r>
              <a:rPr lang="en-US" sz="2400" b="1" kern="0" dirty="0">
                <a:latin typeface="Angsana New" pitchFamily="18" charset="-34"/>
              </a:rPr>
              <a:t>Central Composite Design (CCD)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en-GB" sz="2200" b="1" kern="0" dirty="0">
              <a:solidFill>
                <a:schemeClr val="accent1"/>
              </a:solidFill>
              <a:latin typeface="Angsana New" pitchFamily="18" charset="-34"/>
            </a:endParaRPr>
          </a:p>
        </p:txBody>
      </p:sp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642938" y="1865313"/>
          <a:ext cx="6429420" cy="4241292"/>
        </p:xfrm>
        <a:graphic>
          <a:graphicData uri="http://schemas.openxmlformats.org/drawingml/2006/table">
            <a:tbl>
              <a:tblPr/>
              <a:tblGrid>
                <a:gridCol w="1378959"/>
                <a:gridCol w="1272766"/>
                <a:gridCol w="1311808"/>
                <a:gridCol w="1311808"/>
                <a:gridCol w="1154079"/>
              </a:tblGrid>
              <a:tr h="33596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Calibri"/>
                          <a:ea typeface="Calibri"/>
                          <a:cs typeface="Angsana New"/>
                        </a:rPr>
                        <a:t>สิ่งทดลอง</a:t>
                      </a:r>
                      <a:endParaRPr lang="en-GB" sz="22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7804" marR="5780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Angsana New"/>
                          <a:ea typeface="Calibri"/>
                          <a:cs typeface="Angsana New"/>
                        </a:rPr>
                        <a:t>ตัวแปรอิสระ</a:t>
                      </a:r>
                      <a:endParaRPr lang="en-GB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7804" marR="578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59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Angsana New"/>
                          <a:ea typeface="Calibri"/>
                          <a:cs typeface="Angsana New"/>
                        </a:rPr>
                        <a:t>อุณหภูมิ</a:t>
                      </a:r>
                      <a:endParaRPr lang="en-GB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7804" marR="578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Angsana New"/>
                          <a:ea typeface="Calibri"/>
                          <a:cs typeface="Angsana New"/>
                        </a:rPr>
                        <a:t>ระยะเวลา</a:t>
                      </a:r>
                      <a:endParaRPr lang="en-GB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7804" marR="578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Angsana New"/>
                          <a:ea typeface="Calibri"/>
                          <a:cs typeface="Angsana New"/>
                        </a:rPr>
                        <a:t>ความเร็วรอบ</a:t>
                      </a:r>
                      <a:endParaRPr lang="en-GB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7804" marR="578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Angsana New"/>
                          <a:ea typeface="Calibri"/>
                          <a:cs typeface="Angsana New"/>
                        </a:rPr>
                        <a:t>ความดัน</a:t>
                      </a:r>
                      <a:endParaRPr lang="en-GB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57804" marR="578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endParaRPr lang="en-GB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7804" marR="578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65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75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32.5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4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</a:t>
                      </a:r>
                      <a:endParaRPr lang="en-GB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7804" marR="578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65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75</a:t>
                      </a:r>
                      <a:endParaRPr lang="en-US" sz="22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32.5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8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</a:t>
                      </a:r>
                      <a:endParaRPr lang="en-GB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7804" marR="578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65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75</a:t>
                      </a:r>
                      <a:endParaRPr lang="en-US" sz="22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37.5</a:t>
                      </a:r>
                      <a:endParaRPr lang="en-US" sz="22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4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</a:t>
                      </a:r>
                      <a:endParaRPr lang="en-GB" sz="22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7804" marR="578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65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75</a:t>
                      </a:r>
                      <a:endParaRPr lang="en-US" sz="22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37.5</a:t>
                      </a:r>
                      <a:endParaRPr lang="en-US" sz="2200" b="1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8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5</a:t>
                      </a:r>
                      <a:endParaRPr lang="en-GB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7804" marR="578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65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105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32.5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4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.</a:t>
                      </a:r>
                      <a:endParaRPr lang="en-GB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7804" marR="578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.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.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.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.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.</a:t>
                      </a:r>
                      <a:endParaRPr lang="en-GB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7804" marR="578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.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.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.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.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.</a:t>
                      </a:r>
                      <a:endParaRPr lang="en-GB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7804" marR="578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.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.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.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.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31</a:t>
                      </a:r>
                      <a:endParaRPr lang="en-GB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7804" marR="57804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70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90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35.0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6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Rectangle 3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7086600" cy="487362"/>
          </a:xfrm>
        </p:spPr>
        <p:txBody>
          <a:bodyPr/>
          <a:lstStyle/>
          <a:p>
            <a:pPr latinLnBrk="1">
              <a:defRPr/>
            </a:pPr>
            <a:r>
              <a:rPr kumimoji="1" lang="en-US" altLang="ko-KR" sz="3600" b="1" dirty="0" smtClean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2. </a:t>
            </a:r>
            <a:r>
              <a:rPr kumimoji="1" lang="th-TH" altLang="ko-KR" sz="3600" b="1" dirty="0" smtClean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การวางแผนการทดลอง</a:t>
            </a:r>
            <a:endParaRPr kumimoji="1" lang="en-US" altLang="ko-KR" sz="3600" b="1" dirty="0" smtClean="0">
              <a:solidFill>
                <a:srgbClr val="FFFFFF"/>
              </a:solidFill>
              <a:latin typeface="Angsana New" pitchFamily="18" charset="-34"/>
              <a:ea typeface="Gulim" pitchFamily="34" charset="-127"/>
              <a:cs typeface="Angsana New" pitchFamily="18" charset="-34"/>
            </a:endParaRPr>
          </a:p>
        </p:txBody>
      </p:sp>
      <p:pic>
        <p:nvPicPr>
          <p:cNvPr id="11340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1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2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43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7901" y="1762759"/>
            <a:ext cx="3134400" cy="3452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รูปภาพ 6" descr="1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813" y="1643063"/>
            <a:ext cx="3567112" cy="3598862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5167313" y="1608138"/>
          <a:ext cx="3174057" cy="2571768"/>
        </p:xfrm>
        <a:graphic>
          <a:graphicData uri="http://schemas.openxmlformats.org/drawingml/2006/table">
            <a:tbl>
              <a:tblPr/>
              <a:tblGrid>
                <a:gridCol w="1082937"/>
                <a:gridCol w="2091120"/>
              </a:tblGrid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Angsana New"/>
                          <a:ea typeface="Calibri"/>
                          <a:cs typeface="Angsana New"/>
                        </a:rPr>
                        <a:t>หมายเลข</a:t>
                      </a:r>
                      <a:endParaRPr lang="en-GB" sz="1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Angsana New"/>
                          <a:ea typeface="Calibri"/>
                          <a:cs typeface="Angsana New"/>
                        </a:rPr>
                        <a:t>องค์ประกอบหลัก</a:t>
                      </a:r>
                      <a:endParaRPr lang="en-GB" sz="18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ngsana New"/>
                          <a:ea typeface="Calibri"/>
                          <a:cs typeface="Angsana New"/>
                        </a:rPr>
                        <a:t>1</a:t>
                      </a:r>
                      <a:endParaRPr lang="en-GB" sz="18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Calibri"/>
                          <a:ea typeface="Calibri"/>
                          <a:cs typeface="Angsana New"/>
                        </a:rPr>
                        <a:t>ตู้ควบคุมการทำงาน</a:t>
                      </a:r>
                      <a:endParaRPr lang="en-GB" sz="18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ngsana New"/>
                          <a:ea typeface="Calibri"/>
                          <a:cs typeface="Angsana New"/>
                        </a:rPr>
                        <a:t>2</a:t>
                      </a:r>
                      <a:endParaRPr lang="en-GB" sz="18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ถังความดันขนาด</a:t>
                      </a:r>
                      <a:r>
                        <a:rPr lang="th-TH" sz="1800" b="1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</a:t>
                      </a:r>
                      <a:r>
                        <a:rPr lang="en-US" sz="1800" b="1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8 </a:t>
                      </a:r>
                      <a:r>
                        <a:rPr lang="th-TH" sz="1800" b="1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ลิตร</a:t>
                      </a:r>
                      <a:endParaRPr lang="en-GB" sz="18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ngsana New"/>
                          <a:ea typeface="Calibri"/>
                          <a:cs typeface="Angsana New"/>
                        </a:rPr>
                        <a:t>3</a:t>
                      </a:r>
                      <a:endParaRPr lang="en-GB" sz="1800" b="1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Calibri"/>
                          <a:ea typeface="Calibri"/>
                          <a:cs typeface="Angsana New"/>
                        </a:rPr>
                        <a:t>ชุดให้ความร้อน</a:t>
                      </a:r>
                      <a:endParaRPr lang="en-GB" sz="18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ngsana New"/>
                          <a:ea typeface="Calibri"/>
                          <a:cs typeface="Angsana New"/>
                        </a:rPr>
                        <a:t>4</a:t>
                      </a:r>
                      <a:endParaRPr lang="en-GB" sz="1800" b="1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Calibri"/>
                          <a:ea typeface="Calibri"/>
                          <a:cs typeface="Angsana New"/>
                        </a:rPr>
                        <a:t>ชุ</a:t>
                      </a:r>
                      <a:r>
                        <a:rPr lang="th-TH" sz="1800" b="1" dirty="0" smtClean="0">
                          <a:latin typeface="Calibri"/>
                          <a:ea typeface="Calibri"/>
                          <a:cs typeface="Angsana New"/>
                        </a:rPr>
                        <a:t>ดมอเตอร์</a:t>
                      </a:r>
                      <a:endParaRPr lang="en-GB" sz="18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ngsana New"/>
                          <a:ea typeface="Calibri"/>
                          <a:cs typeface="Angsana New"/>
                        </a:rPr>
                        <a:t>5</a:t>
                      </a:r>
                      <a:endParaRPr lang="en-GB" sz="18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Calibri"/>
                          <a:ea typeface="Calibri"/>
                          <a:cs typeface="Angsana New"/>
                        </a:rPr>
                        <a:t>ชุดโครงสร้าง</a:t>
                      </a:r>
                      <a:endParaRPr lang="en-GB" sz="18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098550" y="5386388"/>
            <a:ext cx="3544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สุเนตรและคณะ 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2552</a:t>
            </a: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2317" name="Picture 8" descr="D:\Thesis II\รูปข้าว\pat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0600">
            <a:off x="6254750" y="4822825"/>
            <a:ext cx="908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8" descr="D:\Thesis II\รูปข้าว\pat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48896">
            <a:off x="5195888" y="5024438"/>
            <a:ext cx="9080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8" descr="D:\Thesis II\รูปข้าว\pat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05866" flipV="1">
            <a:off x="7142163" y="5378450"/>
            <a:ext cx="9064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7086600" cy="487362"/>
          </a:xfrm>
        </p:spPr>
        <p:txBody>
          <a:bodyPr/>
          <a:lstStyle/>
          <a:p>
            <a:pPr latinLnBrk="1">
              <a:defRPr/>
            </a:pPr>
            <a:r>
              <a:rPr kumimoji="1" lang="en-US" altLang="ko-KR" sz="3600" b="1" dirty="0" smtClean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3. </a:t>
            </a:r>
            <a:r>
              <a:rPr kumimoji="1" lang="th-TH" altLang="ko-KR" sz="3600" b="1" dirty="0" smtClean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การเปลี่ยนสภาพข้าว</a:t>
            </a:r>
            <a:endParaRPr kumimoji="1" lang="en-US" altLang="ko-KR" sz="3600" b="1" dirty="0" smtClean="0">
              <a:solidFill>
                <a:srgbClr val="FFFFFF"/>
              </a:solidFill>
              <a:latin typeface="Angsana New" pitchFamily="18" charset="-34"/>
              <a:ea typeface="Gulim" pitchFamily="34" charset="-127"/>
              <a:cs typeface="Angsana New" pitchFamily="18" charset="-34"/>
            </a:endParaRPr>
          </a:p>
        </p:txBody>
      </p:sp>
      <p:pic>
        <p:nvPicPr>
          <p:cNvPr id="12321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2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6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8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86313" y="1857375"/>
            <a:ext cx="3857625" cy="26035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th-TH" b="1" smtClean="0">
                <a:solidFill>
                  <a:schemeClr val="bg1"/>
                </a:solidFill>
              </a:rPr>
              <a:t>การเปลี่ยนสภาพข้าวด้วย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b="1" smtClean="0">
                <a:solidFill>
                  <a:schemeClr val="bg1"/>
                </a:solidFill>
              </a:rPr>
              <a:t>	ชุดให้ความร้อนและความดัน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b="1" smtClean="0">
                <a:solidFill>
                  <a:schemeClr val="bg1"/>
                </a:solidFill>
              </a:rPr>
              <a:t>    แก่ข้าวสาร</a:t>
            </a:r>
          </a:p>
        </p:txBody>
      </p:sp>
      <p:pic>
        <p:nvPicPr>
          <p:cNvPr id="8" name="Untitl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998663"/>
            <a:ext cx="4643437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สี่เหลี่ยมผืนผ้า 10"/>
          <p:cNvSpPr/>
          <p:nvPr/>
        </p:nvSpPr>
        <p:spPr>
          <a:xfrm>
            <a:off x="7786688" y="6215063"/>
            <a:ext cx="1000125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3" name="Picture 17" descr="D:\Thesis II\รูปข้าว\rice,mk,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2"/>
            <a:ext cx="2857520" cy="2013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3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7086600" cy="487362"/>
          </a:xfrm>
        </p:spPr>
        <p:txBody>
          <a:bodyPr/>
          <a:lstStyle/>
          <a:p>
            <a:pPr latinLnBrk="1">
              <a:defRPr/>
            </a:pPr>
            <a:r>
              <a:rPr kumimoji="1" lang="en-US" altLang="ko-KR" sz="3600" b="1" dirty="0" smtClean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3. </a:t>
            </a:r>
            <a:r>
              <a:rPr kumimoji="1" lang="th-TH" altLang="ko-KR" sz="3600" b="1" dirty="0" smtClean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การเปลี่ยนสภาพข้าว</a:t>
            </a:r>
            <a:endParaRPr kumimoji="1" lang="en-US" altLang="ko-KR" sz="3600" b="1" dirty="0" smtClean="0">
              <a:solidFill>
                <a:srgbClr val="FFFFFF"/>
              </a:solidFill>
              <a:latin typeface="Angsana New" pitchFamily="18" charset="-34"/>
              <a:ea typeface="Gulim" pitchFamily="34" charset="-127"/>
              <a:cs typeface="Angsana New" pitchFamily="18" charset="-34"/>
            </a:endParaRPr>
          </a:p>
        </p:txBody>
      </p:sp>
      <p:pic>
        <p:nvPicPr>
          <p:cNvPr id="13319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6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827713" y="2727325"/>
            <a:ext cx="1770062" cy="1771650"/>
            <a:chOff x="1307" y="1048"/>
            <a:chExt cx="1088" cy="1088"/>
          </a:xfrm>
        </p:grpSpPr>
        <p:sp>
          <p:nvSpPr>
            <p:cNvPr id="14370" name="Oval 26"/>
            <p:cNvSpPr>
              <a:spLocks noChangeArrowheads="1"/>
            </p:cNvSpPr>
            <p:nvPr/>
          </p:nvSpPr>
          <p:spPr bwMode="auto">
            <a:xfrm>
              <a:off x="1307" y="1048"/>
              <a:ext cx="1088" cy="1088"/>
            </a:xfrm>
            <a:prstGeom prst="ellipse">
              <a:avLst/>
            </a:prstGeom>
            <a:noFill/>
            <a:ln w="76200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71" name="Oval 27"/>
            <p:cNvSpPr>
              <a:spLocks noChangeArrowheads="1"/>
            </p:cNvSpPr>
            <p:nvPr/>
          </p:nvSpPr>
          <p:spPr bwMode="auto">
            <a:xfrm>
              <a:off x="1422" y="1164"/>
              <a:ext cx="856" cy="856"/>
            </a:xfrm>
            <a:prstGeom prst="ellipse">
              <a:avLst/>
            </a:prstGeom>
            <a:noFill/>
            <a:ln w="117475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72" name="Oval 28"/>
            <p:cNvSpPr>
              <a:spLocks noChangeArrowheads="1"/>
            </p:cNvSpPr>
            <p:nvPr/>
          </p:nvSpPr>
          <p:spPr bwMode="auto">
            <a:xfrm>
              <a:off x="1596" y="1337"/>
              <a:ext cx="510" cy="510"/>
            </a:xfrm>
            <a:prstGeom prst="ellipse">
              <a:avLst/>
            </a:prstGeom>
            <a:noFill/>
            <a:ln w="177800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232025" y="1303338"/>
            <a:ext cx="1771650" cy="1770062"/>
            <a:chOff x="1307" y="1048"/>
            <a:chExt cx="1088" cy="1088"/>
          </a:xfrm>
        </p:grpSpPr>
        <p:sp>
          <p:nvSpPr>
            <p:cNvPr id="14367" name="Oval 30"/>
            <p:cNvSpPr>
              <a:spLocks noChangeArrowheads="1"/>
            </p:cNvSpPr>
            <p:nvPr/>
          </p:nvSpPr>
          <p:spPr bwMode="auto">
            <a:xfrm>
              <a:off x="1307" y="1048"/>
              <a:ext cx="1088" cy="1088"/>
            </a:xfrm>
            <a:prstGeom prst="ellipse">
              <a:avLst/>
            </a:prstGeom>
            <a:noFill/>
            <a:ln w="76200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68" name="Oval 31"/>
            <p:cNvSpPr>
              <a:spLocks noChangeArrowheads="1"/>
            </p:cNvSpPr>
            <p:nvPr/>
          </p:nvSpPr>
          <p:spPr bwMode="auto">
            <a:xfrm>
              <a:off x="1422" y="1164"/>
              <a:ext cx="856" cy="856"/>
            </a:xfrm>
            <a:prstGeom prst="ellipse">
              <a:avLst/>
            </a:prstGeom>
            <a:noFill/>
            <a:ln w="117475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69" name="Oval 32"/>
            <p:cNvSpPr>
              <a:spLocks noChangeArrowheads="1"/>
            </p:cNvSpPr>
            <p:nvPr/>
          </p:nvSpPr>
          <p:spPr bwMode="auto">
            <a:xfrm>
              <a:off x="1596" y="1337"/>
              <a:ext cx="510" cy="510"/>
            </a:xfrm>
            <a:prstGeom prst="ellipse">
              <a:avLst/>
            </a:prstGeom>
            <a:noFill/>
            <a:ln w="177800" algn="ctr">
              <a:solidFill>
                <a:srgbClr val="C0C0C0">
                  <a:alpha val="50195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752725" y="1435100"/>
            <a:ext cx="1208088" cy="1454150"/>
            <a:chOff x="1380" y="1216"/>
            <a:chExt cx="898" cy="1081"/>
          </a:xfrm>
        </p:grpSpPr>
        <p:sp>
          <p:nvSpPr>
            <p:cNvPr id="14365" name="Oval 34"/>
            <p:cNvSpPr>
              <a:spLocks noChangeArrowheads="1"/>
            </p:cNvSpPr>
            <p:nvPr/>
          </p:nvSpPr>
          <p:spPr bwMode="blackWhite">
            <a:xfrm rot="66259" flipH="1">
              <a:off x="1727" y="1216"/>
              <a:ext cx="234" cy="228"/>
            </a:xfrm>
            <a:prstGeom prst="ellipse">
              <a:avLst/>
            </a:prstGeom>
            <a:solidFill>
              <a:srgbClr val="FEE3AC"/>
            </a:solidFill>
            <a:ln w="9525">
              <a:round/>
              <a:headEnd/>
              <a:tailEnd/>
            </a:ln>
            <a:scene3d>
              <a:camera prst="legacyPerspectiveFront">
                <a:rot lat="20099994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sp>
          <p:nvSpPr>
            <p:cNvPr id="14366" name="Freeform 35"/>
            <p:cNvSpPr>
              <a:spLocks/>
            </p:cNvSpPr>
            <p:nvPr/>
          </p:nvSpPr>
          <p:spPr bwMode="blackWhite">
            <a:xfrm rot="66259" flipH="1">
              <a:off x="1380" y="1223"/>
              <a:ext cx="898" cy="1074"/>
            </a:xfrm>
            <a:custGeom>
              <a:avLst/>
              <a:gdLst>
                <a:gd name="T0" fmla="*/ 101 w 3312"/>
                <a:gd name="T1" fmla="*/ 51 h 3962"/>
                <a:gd name="T2" fmla="*/ 120 w 3312"/>
                <a:gd name="T3" fmla="*/ 67 h 3962"/>
                <a:gd name="T4" fmla="*/ 142 w 3312"/>
                <a:gd name="T5" fmla="*/ 52 h 3962"/>
                <a:gd name="T6" fmla="*/ 216 w 3312"/>
                <a:gd name="T7" fmla="*/ 5 h 3962"/>
                <a:gd name="T8" fmla="*/ 236 w 3312"/>
                <a:gd name="T9" fmla="*/ 6 h 3962"/>
                <a:gd name="T10" fmla="*/ 226 w 3312"/>
                <a:gd name="T11" fmla="*/ 33 h 3962"/>
                <a:gd name="T12" fmla="*/ 157 w 3312"/>
                <a:gd name="T13" fmla="*/ 79 h 3962"/>
                <a:gd name="T14" fmla="*/ 182 w 3312"/>
                <a:gd name="T15" fmla="*/ 174 h 3962"/>
                <a:gd name="T16" fmla="*/ 165 w 3312"/>
                <a:gd name="T17" fmla="*/ 179 h 3962"/>
                <a:gd name="T18" fmla="*/ 192 w 3312"/>
                <a:gd name="T19" fmla="*/ 264 h 3962"/>
                <a:gd name="T20" fmla="*/ 187 w 3312"/>
                <a:gd name="T21" fmla="*/ 288 h 3962"/>
                <a:gd name="T22" fmla="*/ 164 w 3312"/>
                <a:gd name="T23" fmla="*/ 271 h 3962"/>
                <a:gd name="T24" fmla="*/ 132 w 3312"/>
                <a:gd name="T25" fmla="*/ 186 h 3962"/>
                <a:gd name="T26" fmla="*/ 104 w 3312"/>
                <a:gd name="T27" fmla="*/ 186 h 3962"/>
                <a:gd name="T28" fmla="*/ 77 w 3312"/>
                <a:gd name="T29" fmla="*/ 271 h 3962"/>
                <a:gd name="T30" fmla="*/ 58 w 3312"/>
                <a:gd name="T31" fmla="*/ 288 h 3962"/>
                <a:gd name="T32" fmla="*/ 50 w 3312"/>
                <a:gd name="T33" fmla="*/ 263 h 3962"/>
                <a:gd name="T34" fmla="*/ 73 w 3312"/>
                <a:gd name="T35" fmla="*/ 181 h 3962"/>
                <a:gd name="T36" fmla="*/ 55 w 3312"/>
                <a:gd name="T37" fmla="*/ 176 h 3962"/>
                <a:gd name="T38" fmla="*/ 83 w 3312"/>
                <a:gd name="T39" fmla="*/ 79 h 3962"/>
                <a:gd name="T40" fmla="*/ 10 w 3312"/>
                <a:gd name="T41" fmla="*/ 37 h 3962"/>
                <a:gd name="T42" fmla="*/ 4 w 3312"/>
                <a:gd name="T43" fmla="*/ 13 h 3962"/>
                <a:gd name="T44" fmla="*/ 28 w 3312"/>
                <a:gd name="T45" fmla="*/ 12 h 3962"/>
                <a:gd name="T46" fmla="*/ 101 w 3312"/>
                <a:gd name="T47" fmla="*/ 51 h 396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12"/>
                <a:gd name="T73" fmla="*/ 0 h 3962"/>
                <a:gd name="T74" fmla="*/ 3312 w 3312"/>
                <a:gd name="T75" fmla="*/ 3962 h 396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12" h="3962">
                  <a:moveTo>
                    <a:pt x="1376" y="696"/>
                  </a:moveTo>
                  <a:cubicBezTo>
                    <a:pt x="1401" y="795"/>
                    <a:pt x="1489" y="920"/>
                    <a:pt x="1639" y="920"/>
                  </a:cubicBezTo>
                  <a:cubicBezTo>
                    <a:pt x="1801" y="920"/>
                    <a:pt x="1876" y="795"/>
                    <a:pt x="1926" y="708"/>
                  </a:cubicBezTo>
                  <a:lnTo>
                    <a:pt x="2940" y="66"/>
                  </a:lnTo>
                  <a:cubicBezTo>
                    <a:pt x="3042" y="0"/>
                    <a:pt x="3142" y="16"/>
                    <a:pt x="3204" y="78"/>
                  </a:cubicBezTo>
                  <a:cubicBezTo>
                    <a:pt x="3267" y="140"/>
                    <a:pt x="3312" y="264"/>
                    <a:pt x="3072" y="444"/>
                  </a:cubicBezTo>
                  <a:lnTo>
                    <a:pt x="2139" y="1081"/>
                  </a:lnTo>
                  <a:lnTo>
                    <a:pt x="2476" y="2372"/>
                  </a:lnTo>
                  <a:lnTo>
                    <a:pt x="2251" y="2435"/>
                  </a:lnTo>
                  <a:lnTo>
                    <a:pt x="2614" y="3589"/>
                  </a:lnTo>
                  <a:cubicBezTo>
                    <a:pt x="2651" y="3751"/>
                    <a:pt x="2639" y="3863"/>
                    <a:pt x="2539" y="3925"/>
                  </a:cubicBezTo>
                  <a:cubicBezTo>
                    <a:pt x="2401" y="3962"/>
                    <a:pt x="2289" y="3863"/>
                    <a:pt x="2226" y="3689"/>
                  </a:cubicBezTo>
                  <a:cubicBezTo>
                    <a:pt x="2101" y="3453"/>
                    <a:pt x="1876" y="2720"/>
                    <a:pt x="1789" y="2534"/>
                  </a:cubicBezTo>
                  <a:lnTo>
                    <a:pt x="1414" y="2534"/>
                  </a:lnTo>
                  <a:cubicBezTo>
                    <a:pt x="1339" y="2770"/>
                    <a:pt x="1151" y="3465"/>
                    <a:pt x="1051" y="3689"/>
                  </a:cubicBezTo>
                  <a:cubicBezTo>
                    <a:pt x="1001" y="3838"/>
                    <a:pt x="914" y="3950"/>
                    <a:pt x="789" y="3925"/>
                  </a:cubicBezTo>
                  <a:cubicBezTo>
                    <a:pt x="714" y="3875"/>
                    <a:pt x="614" y="3838"/>
                    <a:pt x="676" y="3577"/>
                  </a:cubicBezTo>
                  <a:lnTo>
                    <a:pt x="1001" y="2459"/>
                  </a:lnTo>
                  <a:lnTo>
                    <a:pt x="751" y="2397"/>
                  </a:lnTo>
                  <a:lnTo>
                    <a:pt x="1126" y="1081"/>
                  </a:lnTo>
                  <a:lnTo>
                    <a:pt x="139" y="497"/>
                  </a:lnTo>
                  <a:cubicBezTo>
                    <a:pt x="54" y="402"/>
                    <a:pt x="0" y="342"/>
                    <a:pt x="60" y="180"/>
                  </a:cubicBezTo>
                  <a:cubicBezTo>
                    <a:pt x="186" y="102"/>
                    <a:pt x="214" y="112"/>
                    <a:pt x="389" y="162"/>
                  </a:cubicBezTo>
                  <a:lnTo>
                    <a:pt x="1376" y="696"/>
                  </a:lnTo>
                  <a:close/>
                </a:path>
              </a:pathLst>
            </a:custGeom>
            <a:solidFill>
              <a:srgbClr val="FEE3AC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4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>
              <a:flatTx/>
            </a:bodyPr>
            <a:lstStyle/>
            <a:p>
              <a:endParaRPr lang="th-TH"/>
            </a:p>
          </p:txBody>
        </p:sp>
      </p:grpSp>
      <p:sp>
        <p:nvSpPr>
          <p:cNvPr id="216100" name="AutoShape 36"/>
          <p:cNvSpPr>
            <a:spLocks noChangeArrowheads="1"/>
          </p:cNvSpPr>
          <p:nvPr/>
        </p:nvSpPr>
        <p:spPr bwMode="gray">
          <a:xfrm>
            <a:off x="935038" y="2581275"/>
            <a:ext cx="3032125" cy="2216150"/>
          </a:xfrm>
          <a:prstGeom prst="flowChartDocument">
            <a:avLst/>
          </a:prstGeom>
          <a:solidFill>
            <a:srgbClr val="D5DFCB"/>
          </a:solidFill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559550" y="2938463"/>
            <a:ext cx="1003300" cy="1428750"/>
            <a:chOff x="4876" y="1969"/>
            <a:chExt cx="746" cy="1061"/>
          </a:xfrm>
        </p:grpSpPr>
        <p:sp>
          <p:nvSpPr>
            <p:cNvPr id="14363" name="Oval 38"/>
            <p:cNvSpPr>
              <a:spLocks noChangeArrowheads="1"/>
            </p:cNvSpPr>
            <p:nvPr/>
          </p:nvSpPr>
          <p:spPr bwMode="blackWhite">
            <a:xfrm rot="381936" flipH="1">
              <a:off x="5093" y="1969"/>
              <a:ext cx="230" cy="225"/>
            </a:xfrm>
            <a:prstGeom prst="ellipse">
              <a:avLst/>
            </a:prstGeom>
            <a:solidFill>
              <a:srgbClr val="FEE3AC"/>
            </a:solidFill>
            <a:ln w="9525">
              <a:round/>
              <a:headEnd/>
              <a:tailEnd/>
            </a:ln>
            <a:scene3d>
              <a:camera prst="legacyPerspectiveFront">
                <a:rot lat="20099994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sp>
          <p:nvSpPr>
            <p:cNvPr id="14364" name="Freeform 39"/>
            <p:cNvSpPr>
              <a:spLocks/>
            </p:cNvSpPr>
            <p:nvPr/>
          </p:nvSpPr>
          <p:spPr bwMode="blackWhite">
            <a:xfrm>
              <a:off x="4876" y="2140"/>
              <a:ext cx="746" cy="890"/>
            </a:xfrm>
            <a:custGeom>
              <a:avLst/>
              <a:gdLst>
                <a:gd name="T0" fmla="*/ 440 w 746"/>
                <a:gd name="T1" fmla="*/ 32 h 890"/>
                <a:gd name="T2" fmla="*/ 352 w 746"/>
                <a:gd name="T3" fmla="*/ 74 h 890"/>
                <a:gd name="T4" fmla="*/ 283 w 746"/>
                <a:gd name="T5" fmla="*/ 0 h 890"/>
                <a:gd name="T6" fmla="*/ 224 w 746"/>
                <a:gd name="T7" fmla="*/ 37 h 890"/>
                <a:gd name="T8" fmla="*/ 42 w 746"/>
                <a:gd name="T9" fmla="*/ 273 h 890"/>
                <a:gd name="T10" fmla="*/ 75 w 746"/>
                <a:gd name="T11" fmla="*/ 363 h 890"/>
                <a:gd name="T12" fmla="*/ 216 w 746"/>
                <a:gd name="T13" fmla="*/ 91 h 890"/>
                <a:gd name="T14" fmla="*/ 87 w 746"/>
                <a:gd name="T15" fmla="*/ 426 h 890"/>
                <a:gd name="T16" fmla="*/ 145 w 746"/>
                <a:gd name="T17" fmla="*/ 449 h 890"/>
                <a:gd name="T18" fmla="*/ 16 w 746"/>
                <a:gd name="T19" fmla="*/ 742 h 890"/>
                <a:gd name="T20" fmla="*/ 24 w 746"/>
                <a:gd name="T21" fmla="*/ 835 h 890"/>
                <a:gd name="T22" fmla="*/ 113 w 746"/>
                <a:gd name="T23" fmla="*/ 784 h 890"/>
                <a:gd name="T24" fmla="*/ 265 w 746"/>
                <a:gd name="T25" fmla="*/ 488 h 890"/>
                <a:gd name="T26" fmla="*/ 365 w 746"/>
                <a:gd name="T27" fmla="*/ 501 h 890"/>
                <a:gd name="T28" fmla="*/ 425 w 746"/>
                <a:gd name="T29" fmla="*/ 818 h 890"/>
                <a:gd name="T30" fmla="*/ 488 w 746"/>
                <a:gd name="T31" fmla="*/ 888 h 890"/>
                <a:gd name="T32" fmla="*/ 530 w 746"/>
                <a:gd name="T33" fmla="*/ 799 h 890"/>
                <a:gd name="T34" fmla="*/ 474 w 746"/>
                <a:gd name="T35" fmla="*/ 491 h 890"/>
                <a:gd name="T36" fmla="*/ 545 w 746"/>
                <a:gd name="T37" fmla="*/ 481 h 890"/>
                <a:gd name="T38" fmla="*/ 481 w 746"/>
                <a:gd name="T39" fmla="*/ 120 h 890"/>
                <a:gd name="T40" fmla="*/ 607 w 746"/>
                <a:gd name="T41" fmla="*/ 407 h 890"/>
                <a:gd name="T42" fmla="*/ 704 w 746"/>
                <a:gd name="T43" fmla="*/ 445 h 890"/>
                <a:gd name="T44" fmla="*/ 720 w 746"/>
                <a:gd name="T45" fmla="*/ 344 h 890"/>
                <a:gd name="T46" fmla="*/ 537 w 746"/>
                <a:gd name="T47" fmla="*/ 37 h 890"/>
                <a:gd name="T48" fmla="*/ 440 w 746"/>
                <a:gd name="T49" fmla="*/ 32 h 8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6"/>
                <a:gd name="T76" fmla="*/ 0 h 890"/>
                <a:gd name="T77" fmla="*/ 746 w 746"/>
                <a:gd name="T78" fmla="*/ 890 h 8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6" h="890">
                  <a:moveTo>
                    <a:pt x="440" y="32"/>
                  </a:moveTo>
                  <a:cubicBezTo>
                    <a:pt x="429" y="59"/>
                    <a:pt x="390" y="76"/>
                    <a:pt x="352" y="74"/>
                  </a:cubicBezTo>
                  <a:cubicBezTo>
                    <a:pt x="312" y="67"/>
                    <a:pt x="291" y="25"/>
                    <a:pt x="283" y="0"/>
                  </a:cubicBezTo>
                  <a:cubicBezTo>
                    <a:pt x="283" y="0"/>
                    <a:pt x="246" y="16"/>
                    <a:pt x="224" y="37"/>
                  </a:cubicBezTo>
                  <a:cubicBezTo>
                    <a:pt x="201" y="58"/>
                    <a:pt x="58" y="243"/>
                    <a:pt x="42" y="273"/>
                  </a:cubicBezTo>
                  <a:cubicBezTo>
                    <a:pt x="36" y="305"/>
                    <a:pt x="84" y="395"/>
                    <a:pt x="75" y="363"/>
                  </a:cubicBezTo>
                  <a:cubicBezTo>
                    <a:pt x="66" y="333"/>
                    <a:pt x="215" y="82"/>
                    <a:pt x="216" y="91"/>
                  </a:cubicBezTo>
                  <a:lnTo>
                    <a:pt x="87" y="426"/>
                  </a:lnTo>
                  <a:lnTo>
                    <a:pt x="145" y="449"/>
                  </a:lnTo>
                  <a:lnTo>
                    <a:pt x="16" y="742"/>
                  </a:lnTo>
                  <a:cubicBezTo>
                    <a:pt x="1" y="787"/>
                    <a:pt x="0" y="819"/>
                    <a:pt x="24" y="835"/>
                  </a:cubicBezTo>
                  <a:cubicBezTo>
                    <a:pt x="59" y="848"/>
                    <a:pt x="91" y="826"/>
                    <a:pt x="113" y="784"/>
                  </a:cubicBezTo>
                  <a:cubicBezTo>
                    <a:pt x="154" y="720"/>
                    <a:pt x="234" y="534"/>
                    <a:pt x="265" y="488"/>
                  </a:cubicBezTo>
                  <a:lnTo>
                    <a:pt x="365" y="501"/>
                  </a:lnTo>
                  <a:cubicBezTo>
                    <a:pt x="377" y="565"/>
                    <a:pt x="407" y="754"/>
                    <a:pt x="425" y="818"/>
                  </a:cubicBezTo>
                  <a:cubicBezTo>
                    <a:pt x="434" y="855"/>
                    <a:pt x="457" y="890"/>
                    <a:pt x="488" y="888"/>
                  </a:cubicBezTo>
                  <a:cubicBezTo>
                    <a:pt x="512" y="876"/>
                    <a:pt x="536" y="867"/>
                    <a:pt x="530" y="799"/>
                  </a:cubicBezTo>
                  <a:lnTo>
                    <a:pt x="474" y="491"/>
                  </a:lnTo>
                  <a:lnTo>
                    <a:pt x="545" y="481"/>
                  </a:lnTo>
                  <a:lnTo>
                    <a:pt x="481" y="120"/>
                  </a:lnTo>
                  <a:lnTo>
                    <a:pt x="607" y="407"/>
                  </a:lnTo>
                  <a:cubicBezTo>
                    <a:pt x="643" y="460"/>
                    <a:pt x="687" y="456"/>
                    <a:pt x="704" y="445"/>
                  </a:cubicBezTo>
                  <a:cubicBezTo>
                    <a:pt x="746" y="429"/>
                    <a:pt x="731" y="390"/>
                    <a:pt x="720" y="344"/>
                  </a:cubicBezTo>
                  <a:cubicBezTo>
                    <a:pt x="698" y="307"/>
                    <a:pt x="586" y="29"/>
                    <a:pt x="537" y="37"/>
                  </a:cubicBezTo>
                  <a:lnTo>
                    <a:pt x="440" y="32"/>
                  </a:lnTo>
                  <a:close/>
                </a:path>
              </a:pathLst>
            </a:custGeom>
            <a:solidFill>
              <a:srgbClr val="FEE3AC"/>
            </a:solidFill>
            <a:ln w="9525">
              <a:miter lim="800000"/>
              <a:headEnd/>
              <a:tailEnd/>
            </a:ln>
            <a:scene3d>
              <a:camera prst="legacyPerspectiveFront">
                <a:rot lat="20099994" lon="1500000" rev="0"/>
              </a:camera>
              <a:lightRig rig="legacyFlat2" dir="t"/>
            </a:scene3d>
            <a:sp3d extrusionH="100000" prstMaterial="legacyMetal">
              <a:bevelT w="13500" h="13500" prst="angle"/>
              <a:bevelB w="13500" h="13500" prst="angle"/>
              <a:extrusionClr>
                <a:srgbClr val="FFB219"/>
              </a:extrusionClr>
            </a:sp3d>
          </p:spPr>
          <p:txBody>
            <a:bodyPr>
              <a:flatTx/>
            </a:bodyPr>
            <a:lstStyle/>
            <a:p>
              <a:endParaRPr lang="th-TH"/>
            </a:p>
          </p:txBody>
        </p:sp>
      </p:grpSp>
      <p:sp>
        <p:nvSpPr>
          <p:cNvPr id="216104" name="AutoShape 40"/>
          <p:cNvSpPr>
            <a:spLocks noChangeArrowheads="1"/>
          </p:cNvSpPr>
          <p:nvPr/>
        </p:nvSpPr>
        <p:spPr bwMode="gray">
          <a:xfrm>
            <a:off x="4518025" y="4075113"/>
            <a:ext cx="3008313" cy="2211387"/>
          </a:xfrm>
          <a:prstGeom prst="flowChartDocument">
            <a:avLst/>
          </a:prstGeom>
          <a:solidFill>
            <a:srgbClr val="D9C1D7"/>
          </a:solidFill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4344" name="AutoShape 41"/>
          <p:cNvSpPr>
            <a:spLocks noChangeArrowheads="1"/>
          </p:cNvSpPr>
          <p:nvPr/>
        </p:nvSpPr>
        <p:spPr bwMode="gray">
          <a:xfrm>
            <a:off x="928688" y="2330450"/>
            <a:ext cx="3059112" cy="406400"/>
          </a:xfrm>
          <a:prstGeom prst="bevel">
            <a:avLst>
              <a:gd name="adj" fmla="val 9569"/>
            </a:avLst>
          </a:prstGeom>
          <a:solidFill>
            <a:srgbClr val="A5BB8F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345" name="AutoShape 42"/>
          <p:cNvSpPr>
            <a:spLocks noChangeArrowheads="1"/>
          </p:cNvSpPr>
          <p:nvPr/>
        </p:nvSpPr>
        <p:spPr bwMode="gray">
          <a:xfrm>
            <a:off x="4510088" y="3833813"/>
            <a:ext cx="3041650" cy="407987"/>
          </a:xfrm>
          <a:prstGeom prst="bevel">
            <a:avLst>
              <a:gd name="adj" fmla="val 9569"/>
            </a:avLst>
          </a:prstGeom>
          <a:solidFill>
            <a:srgbClr val="BB8FB8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pic>
        <p:nvPicPr>
          <p:cNvPr id="14346" name="Picture 43" descr="worldmap_ani8"/>
          <p:cNvPicPr>
            <a:picLocks noChangeAspect="1" noChangeArrowheads="1" noCrop="1"/>
          </p:cNvPicPr>
          <p:nvPr/>
        </p:nvPicPr>
        <p:blipFill>
          <a:blip r:embed="rId2" cstate="print">
            <a:lum bright="18000" contrast="42000"/>
            <a:grayscl/>
          </a:blip>
          <a:srcRect/>
          <a:stretch>
            <a:fillRect/>
          </a:stretch>
        </p:blipFill>
        <p:spPr bwMode="gray">
          <a:xfrm>
            <a:off x="4160838" y="2663825"/>
            <a:ext cx="10302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 Box 44"/>
          <p:cNvSpPr txBox="1">
            <a:spLocks noChangeArrowheads="1"/>
          </p:cNvSpPr>
          <p:nvPr/>
        </p:nvSpPr>
        <p:spPr bwMode="auto">
          <a:xfrm>
            <a:off x="4560888" y="3822700"/>
            <a:ext cx="29083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สมบัติทางเคมีกายภาพ</a:t>
            </a:r>
            <a:endParaRPr lang="en-US" sz="2400" b="1">
              <a:solidFill>
                <a:srgbClr val="66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348" name="Text Box 45"/>
          <p:cNvSpPr txBox="1">
            <a:spLocks noChangeArrowheads="1"/>
          </p:cNvSpPr>
          <p:nvPr/>
        </p:nvSpPr>
        <p:spPr bwMode="auto">
          <a:xfrm>
            <a:off x="930275" y="2309813"/>
            <a:ext cx="303053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400" b="1">
                <a:solidFill>
                  <a:srgbClr val="CC3300"/>
                </a:solidFill>
                <a:latin typeface="Angsana New" pitchFamily="18" charset="-34"/>
                <a:cs typeface="Angsana New" pitchFamily="18" charset="-34"/>
              </a:rPr>
              <a:t>สมบัติทางกายภาพ</a:t>
            </a:r>
            <a:endParaRPr lang="en-US" sz="2400" b="1">
              <a:solidFill>
                <a:srgbClr val="CC33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1616075" y="3014663"/>
            <a:ext cx="1684338" cy="1363662"/>
            <a:chOff x="3014" y="806"/>
            <a:chExt cx="1304" cy="1104"/>
          </a:xfrm>
        </p:grpSpPr>
        <p:sp>
          <p:nvSpPr>
            <p:cNvPr id="14361" name="AutoShape 47"/>
            <p:cNvSpPr>
              <a:spLocks noChangeArrowheads="1"/>
            </p:cNvSpPr>
            <p:nvPr/>
          </p:nvSpPr>
          <p:spPr bwMode="gray">
            <a:xfrm>
              <a:off x="3014" y="806"/>
              <a:ext cx="1304" cy="1104"/>
            </a:xfrm>
            <a:prstGeom prst="upArrow">
              <a:avLst>
                <a:gd name="adj1" fmla="val 39880"/>
                <a:gd name="adj2" fmla="val 54074"/>
              </a:avLst>
            </a:prstGeom>
            <a:noFill/>
            <a:ln w="76200" algn="ctr">
              <a:solidFill>
                <a:srgbClr val="FFFFFF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62" name="AutoShape 48"/>
            <p:cNvSpPr>
              <a:spLocks noChangeArrowheads="1"/>
            </p:cNvSpPr>
            <p:nvPr/>
          </p:nvSpPr>
          <p:spPr bwMode="gray">
            <a:xfrm>
              <a:off x="3243" y="942"/>
              <a:ext cx="847" cy="868"/>
            </a:xfrm>
            <a:prstGeom prst="upArrow">
              <a:avLst>
                <a:gd name="adj1" fmla="val 40731"/>
                <a:gd name="adj2" fmla="val 44038"/>
              </a:avLst>
            </a:prstGeom>
            <a:solidFill>
              <a:srgbClr val="FFFFFF">
                <a:alpha val="38823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4350" name="Rectangle 49"/>
          <p:cNvSpPr>
            <a:spLocks noChangeArrowheads="1"/>
          </p:cNvSpPr>
          <p:nvPr/>
        </p:nvSpPr>
        <p:spPr bwMode="black">
          <a:xfrm>
            <a:off x="930275" y="3009900"/>
            <a:ext cx="3125788" cy="846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lnSpc>
                <a:spcPct val="80000"/>
              </a:lnSpc>
              <a:buFontTx/>
              <a:buChar char="•"/>
            </a:pPr>
            <a:r>
              <a:rPr lang="th-TH" sz="2000" b="1">
                <a:latin typeface="Angsana New" pitchFamily="18" charset="-34"/>
                <a:cs typeface="Angsana New" pitchFamily="18" charset="-34"/>
              </a:rPr>
              <a:t> การตรวจวัดคุณภาพค่าสี</a:t>
            </a:r>
            <a:endParaRPr lang="en-US" sz="2000">
              <a:latin typeface="Angsana New" pitchFamily="18" charset="-34"/>
              <a:cs typeface="Angsana New" pitchFamily="18" charset="-34"/>
            </a:endParaRPr>
          </a:p>
          <a:p>
            <a:pPr marL="114300" indent="-114300">
              <a:lnSpc>
                <a:spcPct val="80000"/>
              </a:lnSpc>
              <a:buFontTx/>
              <a:buChar char="•"/>
            </a:pPr>
            <a:endParaRPr lang="en-US" sz="2000">
              <a:latin typeface="Angsana New" pitchFamily="18" charset="-34"/>
              <a:cs typeface="Angsana New" pitchFamily="18" charset="-34"/>
            </a:endParaRPr>
          </a:p>
          <a:p>
            <a:pPr marL="114300" indent="-114300">
              <a:lnSpc>
                <a:spcPct val="80000"/>
              </a:lnSpc>
              <a:buFontTx/>
              <a:buChar char="•"/>
            </a:pPr>
            <a:r>
              <a:rPr lang="th-TH" sz="2000" b="1">
                <a:latin typeface="Angsana New" pitchFamily="18" charset="-34"/>
                <a:cs typeface="Angsana New" pitchFamily="18" charset="-34"/>
              </a:rPr>
              <a:t> การตรวจวัดปริมาณการแตกหัก</a:t>
            </a:r>
            <a:endParaRPr lang="en-US" sz="200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7" name="Group 50"/>
          <p:cNvGrpSpPr>
            <a:grpSpLocks/>
          </p:cNvGrpSpPr>
          <p:nvPr/>
        </p:nvGrpSpPr>
        <p:grpSpPr bwMode="auto">
          <a:xfrm flipV="1">
            <a:off x="5175250" y="4640263"/>
            <a:ext cx="1676400" cy="1363662"/>
            <a:chOff x="3014" y="806"/>
            <a:chExt cx="1304" cy="1104"/>
          </a:xfrm>
        </p:grpSpPr>
        <p:sp>
          <p:nvSpPr>
            <p:cNvPr id="14359" name="AutoShape 51"/>
            <p:cNvSpPr>
              <a:spLocks noChangeArrowheads="1"/>
            </p:cNvSpPr>
            <p:nvPr/>
          </p:nvSpPr>
          <p:spPr bwMode="gray">
            <a:xfrm>
              <a:off x="3014" y="806"/>
              <a:ext cx="1304" cy="1104"/>
            </a:xfrm>
            <a:prstGeom prst="upArrow">
              <a:avLst>
                <a:gd name="adj1" fmla="val 39880"/>
                <a:gd name="adj2" fmla="val 54074"/>
              </a:avLst>
            </a:prstGeom>
            <a:noFill/>
            <a:ln w="76200" algn="ctr">
              <a:solidFill>
                <a:srgbClr val="FFFFFF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360" name="AutoShape 52"/>
            <p:cNvSpPr>
              <a:spLocks noChangeArrowheads="1"/>
            </p:cNvSpPr>
            <p:nvPr/>
          </p:nvSpPr>
          <p:spPr bwMode="gray">
            <a:xfrm>
              <a:off x="3243" y="942"/>
              <a:ext cx="847" cy="868"/>
            </a:xfrm>
            <a:prstGeom prst="upArrow">
              <a:avLst>
                <a:gd name="adj1" fmla="val 40731"/>
                <a:gd name="adj2" fmla="val 44038"/>
              </a:avLst>
            </a:prstGeom>
            <a:solidFill>
              <a:srgbClr val="FFFFFF">
                <a:alpha val="38823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14352" name="Rectangle 53"/>
          <p:cNvSpPr>
            <a:spLocks noChangeArrowheads="1"/>
          </p:cNvSpPr>
          <p:nvPr/>
        </p:nvSpPr>
        <p:spPr bwMode="black">
          <a:xfrm>
            <a:off x="4522788" y="4429125"/>
            <a:ext cx="3049587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>
              <a:lnSpc>
                <a:spcPct val="80000"/>
              </a:lnSpc>
              <a:buFontTx/>
              <a:buChar char="•"/>
            </a:pPr>
            <a:r>
              <a:rPr lang="th-TH" sz="2000" b="1">
                <a:latin typeface="Angsana New" pitchFamily="18" charset="-34"/>
                <a:cs typeface="Angsana New" pitchFamily="18" charset="-34"/>
              </a:rPr>
              <a:t> การตรวจวัดความใหม่</a:t>
            </a:r>
            <a:r>
              <a:rPr lang="en-US" sz="2000" b="1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2000" b="1">
                <a:latin typeface="Angsana New" pitchFamily="18" charset="-34"/>
                <a:cs typeface="Angsana New" pitchFamily="18" charset="-34"/>
              </a:rPr>
              <a:t>เก่าของข้าว</a:t>
            </a:r>
          </a:p>
          <a:p>
            <a:pPr marL="114300" indent="-114300">
              <a:lnSpc>
                <a:spcPct val="80000"/>
              </a:lnSpc>
            </a:pPr>
            <a:endParaRPr lang="en-US" sz="800">
              <a:solidFill>
                <a:srgbClr val="1C1C1C"/>
              </a:solidFill>
              <a:latin typeface="Angsana New" pitchFamily="18" charset="-34"/>
              <a:cs typeface="Angsana New" pitchFamily="18" charset="-34"/>
            </a:endParaRPr>
          </a:p>
          <a:p>
            <a:pPr marL="114300" indent="-114300">
              <a:lnSpc>
                <a:spcPct val="80000"/>
              </a:lnSpc>
              <a:buFontTx/>
              <a:buChar char="•"/>
            </a:pPr>
            <a:r>
              <a:rPr lang="th-TH" sz="2000" b="1">
                <a:latin typeface="Angsana New" pitchFamily="18" charset="-34"/>
                <a:cs typeface="Angsana New" pitchFamily="18" charset="-34"/>
              </a:rPr>
              <a:t> การตรวจวัดความหนืดของแป้งข้าว</a:t>
            </a:r>
          </a:p>
          <a:p>
            <a:pPr marL="114300" indent="-114300">
              <a:lnSpc>
                <a:spcPct val="80000"/>
              </a:lnSpc>
              <a:buFontTx/>
              <a:buChar char="•"/>
            </a:pPr>
            <a:endParaRPr lang="en-US" sz="800">
              <a:solidFill>
                <a:srgbClr val="1C1C1C"/>
              </a:solidFill>
              <a:latin typeface="Angsana New" pitchFamily="18" charset="-34"/>
              <a:cs typeface="Angsana New" pitchFamily="18" charset="-34"/>
            </a:endParaRPr>
          </a:p>
          <a:p>
            <a:pPr marL="114300" indent="-114300">
              <a:lnSpc>
                <a:spcPct val="80000"/>
              </a:lnSpc>
              <a:buFontTx/>
              <a:buChar char="•"/>
            </a:pPr>
            <a:r>
              <a:rPr lang="th-TH" sz="2000" b="1">
                <a:latin typeface="Angsana New" pitchFamily="18" charset="-34"/>
                <a:cs typeface="Angsana New" pitchFamily="18" charset="-34"/>
              </a:rPr>
              <a:t> การตรวจวัดปริมาณอะไมโลส</a:t>
            </a:r>
          </a:p>
          <a:p>
            <a:pPr marL="114300" indent="-114300">
              <a:lnSpc>
                <a:spcPct val="80000"/>
              </a:lnSpc>
              <a:buFontTx/>
              <a:buChar char="•"/>
            </a:pPr>
            <a:endParaRPr lang="th-TH" sz="800" b="1">
              <a:solidFill>
                <a:srgbClr val="1C1C1C"/>
              </a:solidFill>
              <a:latin typeface="Angsana New" pitchFamily="18" charset="-34"/>
              <a:cs typeface="Angsana New" pitchFamily="18" charset="-34"/>
            </a:endParaRPr>
          </a:p>
          <a:p>
            <a:pPr marL="114300" indent="-114300">
              <a:lnSpc>
                <a:spcPct val="80000"/>
              </a:lnSpc>
              <a:buFontTx/>
              <a:buChar char="•"/>
            </a:pPr>
            <a:r>
              <a:rPr lang="th-TH" sz="2000" b="1">
                <a:latin typeface="Angsana New" pitchFamily="18" charset="-34"/>
                <a:cs typeface="Angsana New" pitchFamily="18" charset="-34"/>
              </a:rPr>
              <a:t> การตรวจวัดการสลายเมล็ดในด่าง</a:t>
            </a:r>
            <a:endParaRPr lang="en-GB" sz="2000" b="1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en-US" altLang="ko-KR" sz="3600" b="1" kern="0" dirty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4. </a:t>
            </a:r>
            <a:r>
              <a:rPr kumimoji="1" lang="th-TH" altLang="ko-KR" sz="3600" b="1" kern="0" dirty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การตรวจวัดคุณภาพข้าว</a:t>
            </a:r>
            <a:endParaRPr lang="en-GB" sz="3600" b="1" kern="0" dirty="0">
              <a:solidFill>
                <a:schemeClr val="bg1"/>
              </a:solidFill>
              <a:latin typeface="+mj-lt"/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4355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6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2938" y="1643063"/>
            <a:ext cx="7929562" cy="3825875"/>
            <a:chOff x="-1077" y="1142"/>
            <a:chExt cx="4995" cy="2410"/>
          </a:xfrm>
        </p:grpSpPr>
        <p:sp>
          <p:nvSpPr>
            <p:cNvPr id="69635" name="Rectangle 3"/>
            <p:cNvSpPr>
              <a:spLocks noChangeArrowheads="1"/>
            </p:cNvSpPr>
            <p:nvPr/>
          </p:nvSpPr>
          <p:spPr bwMode="gray">
            <a:xfrm>
              <a:off x="-357" y="3115"/>
              <a:ext cx="4056" cy="41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296" y="2964"/>
              <a:ext cx="622" cy="588"/>
              <a:chOff x="2016" y="1920"/>
              <a:chExt cx="1680" cy="1680"/>
            </a:xfrm>
          </p:grpSpPr>
          <p:sp>
            <p:nvSpPr>
              <p:cNvPr id="69637" name="Oval 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397" name="Freeform 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336 w 1321"/>
                  <a:gd name="T1" fmla="*/ 4 h 712"/>
                  <a:gd name="T2" fmla="*/ 338 w 1321"/>
                  <a:gd name="T3" fmla="*/ 4 h 712"/>
                  <a:gd name="T4" fmla="*/ 340 w 1321"/>
                  <a:gd name="T5" fmla="*/ 4 h 712"/>
                  <a:gd name="T6" fmla="*/ 337 w 1321"/>
                  <a:gd name="T7" fmla="*/ 4 h 712"/>
                  <a:gd name="T8" fmla="*/ 334 w 1321"/>
                  <a:gd name="T9" fmla="*/ 4 h 712"/>
                  <a:gd name="T10" fmla="*/ 328 w 1321"/>
                  <a:gd name="T11" fmla="*/ 4 h 712"/>
                  <a:gd name="T12" fmla="*/ 319 w 1321"/>
                  <a:gd name="T13" fmla="*/ 4 h 712"/>
                  <a:gd name="T14" fmla="*/ 307 w 1321"/>
                  <a:gd name="T15" fmla="*/ 4 h 712"/>
                  <a:gd name="T16" fmla="*/ 295 w 1321"/>
                  <a:gd name="T17" fmla="*/ 4 h 712"/>
                  <a:gd name="T18" fmla="*/ 281 w 1321"/>
                  <a:gd name="T19" fmla="*/ 4 h 712"/>
                  <a:gd name="T20" fmla="*/ 266 w 1321"/>
                  <a:gd name="T21" fmla="*/ 4 h 712"/>
                  <a:gd name="T22" fmla="*/ 249 w 1321"/>
                  <a:gd name="T23" fmla="*/ 4 h 712"/>
                  <a:gd name="T24" fmla="*/ 230 w 1321"/>
                  <a:gd name="T25" fmla="*/ 4 h 712"/>
                  <a:gd name="T26" fmla="*/ 213 w 1321"/>
                  <a:gd name="T27" fmla="*/ 4 h 712"/>
                  <a:gd name="T28" fmla="*/ 206 w 1321"/>
                  <a:gd name="T29" fmla="*/ 4 h 712"/>
                  <a:gd name="T30" fmla="*/ 123 w 1321"/>
                  <a:gd name="T31" fmla="*/ 4 h 712"/>
                  <a:gd name="T32" fmla="*/ 122 w 1321"/>
                  <a:gd name="T33" fmla="*/ 4 h 712"/>
                  <a:gd name="T34" fmla="*/ 107 w 1321"/>
                  <a:gd name="T35" fmla="*/ 4 h 712"/>
                  <a:gd name="T36" fmla="*/ 90 w 1321"/>
                  <a:gd name="T37" fmla="*/ 4 h 712"/>
                  <a:gd name="T38" fmla="*/ 75 w 1321"/>
                  <a:gd name="T39" fmla="*/ 4 h 712"/>
                  <a:gd name="T40" fmla="*/ 64 w 1321"/>
                  <a:gd name="T41" fmla="*/ 4 h 712"/>
                  <a:gd name="T42" fmla="*/ 52 w 1321"/>
                  <a:gd name="T43" fmla="*/ 4 h 712"/>
                  <a:gd name="T44" fmla="*/ 37 w 1321"/>
                  <a:gd name="T45" fmla="*/ 4 h 712"/>
                  <a:gd name="T46" fmla="*/ 26 w 1321"/>
                  <a:gd name="T47" fmla="*/ 4 h 712"/>
                  <a:gd name="T48" fmla="*/ 26 w 1321"/>
                  <a:gd name="T49" fmla="*/ 4 h 712"/>
                  <a:gd name="T50" fmla="*/ 26 w 1321"/>
                  <a:gd name="T51" fmla="*/ 4 h 712"/>
                  <a:gd name="T52" fmla="*/ 18 w 1321"/>
                  <a:gd name="T53" fmla="*/ 4 h 712"/>
                  <a:gd name="T54" fmla="*/ 6 w 1321"/>
                  <a:gd name="T55" fmla="*/ 4 h 712"/>
                  <a:gd name="T56" fmla="*/ 0 w 1321"/>
                  <a:gd name="T57" fmla="*/ 4 h 712"/>
                  <a:gd name="T58" fmla="*/ 0 w 1321"/>
                  <a:gd name="T59" fmla="*/ 4 h 712"/>
                  <a:gd name="T60" fmla="*/ 4 w 1321"/>
                  <a:gd name="T61" fmla="*/ 4 h 712"/>
                  <a:gd name="T62" fmla="*/ 16 w 1321"/>
                  <a:gd name="T63" fmla="*/ 4 h 712"/>
                  <a:gd name="T64" fmla="*/ 26 w 1321"/>
                  <a:gd name="T65" fmla="*/ 4 h 712"/>
                  <a:gd name="T66" fmla="*/ 26 w 1321"/>
                  <a:gd name="T67" fmla="*/ 4 h 712"/>
                  <a:gd name="T68" fmla="*/ 39 w 1321"/>
                  <a:gd name="T69" fmla="*/ 4 h 712"/>
                  <a:gd name="T70" fmla="*/ 56 w 1321"/>
                  <a:gd name="T71" fmla="*/ 4 h 712"/>
                  <a:gd name="T72" fmla="*/ 71 w 1321"/>
                  <a:gd name="T73" fmla="*/ 4 h 712"/>
                  <a:gd name="T74" fmla="*/ 88 w 1321"/>
                  <a:gd name="T75" fmla="*/ 4 h 712"/>
                  <a:gd name="T76" fmla="*/ 108 w 1321"/>
                  <a:gd name="T77" fmla="*/ 4 h 712"/>
                  <a:gd name="T78" fmla="*/ 128 w 1321"/>
                  <a:gd name="T79" fmla="*/ 4 h 712"/>
                  <a:gd name="T80" fmla="*/ 151 w 1321"/>
                  <a:gd name="T81" fmla="*/ 4 h 712"/>
                  <a:gd name="T82" fmla="*/ 172 w 1321"/>
                  <a:gd name="T83" fmla="*/ 0 h 712"/>
                  <a:gd name="T84" fmla="*/ 172 w 1321"/>
                  <a:gd name="T85" fmla="*/ 0 h 712"/>
                  <a:gd name="T86" fmla="*/ 196 w 1321"/>
                  <a:gd name="T87" fmla="*/ 4 h 712"/>
                  <a:gd name="T88" fmla="*/ 218 w 1321"/>
                  <a:gd name="T89" fmla="*/ 4 h 712"/>
                  <a:gd name="T90" fmla="*/ 239 w 1321"/>
                  <a:gd name="T91" fmla="*/ 4 h 712"/>
                  <a:gd name="T92" fmla="*/ 261 w 1321"/>
                  <a:gd name="T93" fmla="*/ 4 h 712"/>
                  <a:gd name="T94" fmla="*/ 279 w 1321"/>
                  <a:gd name="T95" fmla="*/ 4 h 712"/>
                  <a:gd name="T96" fmla="*/ 295 w 1321"/>
                  <a:gd name="T97" fmla="*/ 4 h 712"/>
                  <a:gd name="T98" fmla="*/ 312 w 1321"/>
                  <a:gd name="T99" fmla="*/ 4 h 712"/>
                  <a:gd name="T100" fmla="*/ 325 w 1321"/>
                  <a:gd name="T101" fmla="*/ 4 h 712"/>
                  <a:gd name="T102" fmla="*/ 336 w 1321"/>
                  <a:gd name="T103" fmla="*/ 4 h 712"/>
                  <a:gd name="T104" fmla="*/ 336 w 1321"/>
                  <a:gd name="T105" fmla="*/ 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9639" name="Text Box 7"/>
            <p:cNvSpPr txBox="1">
              <a:spLocks noChangeArrowheads="1"/>
            </p:cNvSpPr>
            <p:nvPr/>
          </p:nvSpPr>
          <p:spPr bwMode="gray">
            <a:xfrm>
              <a:off x="3423" y="3055"/>
              <a:ext cx="40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  <a:cs typeface="Arial" charset="0"/>
                </a:rPr>
                <a:t>5.4</a:t>
              </a:r>
            </a:p>
          </p:txBody>
        </p:sp>
        <p:sp>
          <p:nvSpPr>
            <p:cNvPr id="69640" name="Rectangle 8"/>
            <p:cNvSpPr>
              <a:spLocks noChangeArrowheads="1"/>
            </p:cNvSpPr>
            <p:nvPr/>
          </p:nvSpPr>
          <p:spPr bwMode="gray">
            <a:xfrm>
              <a:off x="-1077" y="1900"/>
              <a:ext cx="3803" cy="41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529" y="1754"/>
              <a:ext cx="613" cy="581"/>
              <a:chOff x="3938" y="1968"/>
              <a:chExt cx="430" cy="437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69643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3019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5395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336 w 1321"/>
                    <a:gd name="T1" fmla="*/ 4 h 712"/>
                    <a:gd name="T2" fmla="*/ 338 w 1321"/>
                    <a:gd name="T3" fmla="*/ 4 h 712"/>
                    <a:gd name="T4" fmla="*/ 340 w 1321"/>
                    <a:gd name="T5" fmla="*/ 4 h 712"/>
                    <a:gd name="T6" fmla="*/ 337 w 1321"/>
                    <a:gd name="T7" fmla="*/ 4 h 712"/>
                    <a:gd name="T8" fmla="*/ 334 w 1321"/>
                    <a:gd name="T9" fmla="*/ 4 h 712"/>
                    <a:gd name="T10" fmla="*/ 328 w 1321"/>
                    <a:gd name="T11" fmla="*/ 4 h 712"/>
                    <a:gd name="T12" fmla="*/ 319 w 1321"/>
                    <a:gd name="T13" fmla="*/ 4 h 712"/>
                    <a:gd name="T14" fmla="*/ 307 w 1321"/>
                    <a:gd name="T15" fmla="*/ 4 h 712"/>
                    <a:gd name="T16" fmla="*/ 295 w 1321"/>
                    <a:gd name="T17" fmla="*/ 4 h 712"/>
                    <a:gd name="T18" fmla="*/ 281 w 1321"/>
                    <a:gd name="T19" fmla="*/ 4 h 712"/>
                    <a:gd name="T20" fmla="*/ 266 w 1321"/>
                    <a:gd name="T21" fmla="*/ 4 h 712"/>
                    <a:gd name="T22" fmla="*/ 249 w 1321"/>
                    <a:gd name="T23" fmla="*/ 4 h 712"/>
                    <a:gd name="T24" fmla="*/ 230 w 1321"/>
                    <a:gd name="T25" fmla="*/ 4 h 712"/>
                    <a:gd name="T26" fmla="*/ 213 w 1321"/>
                    <a:gd name="T27" fmla="*/ 4 h 712"/>
                    <a:gd name="T28" fmla="*/ 206 w 1321"/>
                    <a:gd name="T29" fmla="*/ 4 h 712"/>
                    <a:gd name="T30" fmla="*/ 123 w 1321"/>
                    <a:gd name="T31" fmla="*/ 4 h 712"/>
                    <a:gd name="T32" fmla="*/ 122 w 1321"/>
                    <a:gd name="T33" fmla="*/ 4 h 712"/>
                    <a:gd name="T34" fmla="*/ 107 w 1321"/>
                    <a:gd name="T35" fmla="*/ 4 h 712"/>
                    <a:gd name="T36" fmla="*/ 90 w 1321"/>
                    <a:gd name="T37" fmla="*/ 4 h 712"/>
                    <a:gd name="T38" fmla="*/ 75 w 1321"/>
                    <a:gd name="T39" fmla="*/ 4 h 712"/>
                    <a:gd name="T40" fmla="*/ 64 w 1321"/>
                    <a:gd name="T41" fmla="*/ 4 h 712"/>
                    <a:gd name="T42" fmla="*/ 52 w 1321"/>
                    <a:gd name="T43" fmla="*/ 4 h 712"/>
                    <a:gd name="T44" fmla="*/ 37 w 1321"/>
                    <a:gd name="T45" fmla="*/ 4 h 712"/>
                    <a:gd name="T46" fmla="*/ 26 w 1321"/>
                    <a:gd name="T47" fmla="*/ 4 h 712"/>
                    <a:gd name="T48" fmla="*/ 26 w 1321"/>
                    <a:gd name="T49" fmla="*/ 4 h 712"/>
                    <a:gd name="T50" fmla="*/ 26 w 1321"/>
                    <a:gd name="T51" fmla="*/ 4 h 712"/>
                    <a:gd name="T52" fmla="*/ 18 w 1321"/>
                    <a:gd name="T53" fmla="*/ 4 h 712"/>
                    <a:gd name="T54" fmla="*/ 6 w 1321"/>
                    <a:gd name="T55" fmla="*/ 4 h 712"/>
                    <a:gd name="T56" fmla="*/ 0 w 1321"/>
                    <a:gd name="T57" fmla="*/ 4 h 712"/>
                    <a:gd name="T58" fmla="*/ 0 w 1321"/>
                    <a:gd name="T59" fmla="*/ 4 h 712"/>
                    <a:gd name="T60" fmla="*/ 4 w 1321"/>
                    <a:gd name="T61" fmla="*/ 4 h 712"/>
                    <a:gd name="T62" fmla="*/ 16 w 1321"/>
                    <a:gd name="T63" fmla="*/ 4 h 712"/>
                    <a:gd name="T64" fmla="*/ 26 w 1321"/>
                    <a:gd name="T65" fmla="*/ 4 h 712"/>
                    <a:gd name="T66" fmla="*/ 26 w 1321"/>
                    <a:gd name="T67" fmla="*/ 4 h 712"/>
                    <a:gd name="T68" fmla="*/ 39 w 1321"/>
                    <a:gd name="T69" fmla="*/ 4 h 712"/>
                    <a:gd name="T70" fmla="*/ 56 w 1321"/>
                    <a:gd name="T71" fmla="*/ 4 h 712"/>
                    <a:gd name="T72" fmla="*/ 71 w 1321"/>
                    <a:gd name="T73" fmla="*/ 4 h 712"/>
                    <a:gd name="T74" fmla="*/ 88 w 1321"/>
                    <a:gd name="T75" fmla="*/ 4 h 712"/>
                    <a:gd name="T76" fmla="*/ 108 w 1321"/>
                    <a:gd name="T77" fmla="*/ 4 h 712"/>
                    <a:gd name="T78" fmla="*/ 128 w 1321"/>
                    <a:gd name="T79" fmla="*/ 4 h 712"/>
                    <a:gd name="T80" fmla="*/ 151 w 1321"/>
                    <a:gd name="T81" fmla="*/ 4 h 712"/>
                    <a:gd name="T82" fmla="*/ 172 w 1321"/>
                    <a:gd name="T83" fmla="*/ 0 h 712"/>
                    <a:gd name="T84" fmla="*/ 172 w 1321"/>
                    <a:gd name="T85" fmla="*/ 0 h 712"/>
                    <a:gd name="T86" fmla="*/ 196 w 1321"/>
                    <a:gd name="T87" fmla="*/ 4 h 712"/>
                    <a:gd name="T88" fmla="*/ 218 w 1321"/>
                    <a:gd name="T89" fmla="*/ 4 h 712"/>
                    <a:gd name="T90" fmla="*/ 239 w 1321"/>
                    <a:gd name="T91" fmla="*/ 4 h 712"/>
                    <a:gd name="T92" fmla="*/ 261 w 1321"/>
                    <a:gd name="T93" fmla="*/ 4 h 712"/>
                    <a:gd name="T94" fmla="*/ 279 w 1321"/>
                    <a:gd name="T95" fmla="*/ 4 h 712"/>
                    <a:gd name="T96" fmla="*/ 295 w 1321"/>
                    <a:gd name="T97" fmla="*/ 4 h 712"/>
                    <a:gd name="T98" fmla="*/ 312 w 1321"/>
                    <a:gd name="T99" fmla="*/ 4 h 712"/>
                    <a:gd name="T100" fmla="*/ 325 w 1321"/>
                    <a:gd name="T101" fmla="*/ 4 h 712"/>
                    <a:gd name="T102" fmla="*/ 336 w 1321"/>
                    <a:gd name="T103" fmla="*/ 4 h 712"/>
                    <a:gd name="T104" fmla="*/ 336 w 1321"/>
                    <a:gd name="T105" fmla="*/ 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69645" name="Text Box 13"/>
              <p:cNvSpPr txBox="1">
                <a:spLocks noChangeArrowheads="1"/>
              </p:cNvSpPr>
              <p:nvPr/>
            </p:nvSpPr>
            <p:spPr bwMode="gray">
              <a:xfrm>
                <a:off x="4012" y="2028"/>
                <a:ext cx="284" cy="19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GB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5.2</a:t>
                </a:r>
              </a:p>
            </p:txBody>
          </p:sp>
        </p:grpSp>
        <p:sp>
          <p:nvSpPr>
            <p:cNvPr id="69646" name="Rectangle 14"/>
            <p:cNvSpPr>
              <a:spLocks noChangeArrowheads="1"/>
            </p:cNvSpPr>
            <p:nvPr/>
          </p:nvSpPr>
          <p:spPr bwMode="gray">
            <a:xfrm>
              <a:off x="-312" y="2497"/>
              <a:ext cx="3613" cy="41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972" y="2335"/>
              <a:ext cx="573" cy="585"/>
              <a:chOff x="3552" y="3339"/>
              <a:chExt cx="412" cy="392"/>
            </a:xfrm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69649" name="Oval 17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>
                    <a:cs typeface="Arial" charset="0"/>
                  </a:endParaRPr>
                </a:p>
              </p:txBody>
            </p:sp>
            <p:sp>
              <p:nvSpPr>
                <p:cNvPr id="15391" name="Freeform 1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336 w 1321"/>
                    <a:gd name="T1" fmla="*/ 4 h 712"/>
                    <a:gd name="T2" fmla="*/ 338 w 1321"/>
                    <a:gd name="T3" fmla="*/ 4 h 712"/>
                    <a:gd name="T4" fmla="*/ 340 w 1321"/>
                    <a:gd name="T5" fmla="*/ 4 h 712"/>
                    <a:gd name="T6" fmla="*/ 337 w 1321"/>
                    <a:gd name="T7" fmla="*/ 4 h 712"/>
                    <a:gd name="T8" fmla="*/ 334 w 1321"/>
                    <a:gd name="T9" fmla="*/ 4 h 712"/>
                    <a:gd name="T10" fmla="*/ 328 w 1321"/>
                    <a:gd name="T11" fmla="*/ 4 h 712"/>
                    <a:gd name="T12" fmla="*/ 319 w 1321"/>
                    <a:gd name="T13" fmla="*/ 4 h 712"/>
                    <a:gd name="T14" fmla="*/ 307 w 1321"/>
                    <a:gd name="T15" fmla="*/ 4 h 712"/>
                    <a:gd name="T16" fmla="*/ 295 w 1321"/>
                    <a:gd name="T17" fmla="*/ 4 h 712"/>
                    <a:gd name="T18" fmla="*/ 281 w 1321"/>
                    <a:gd name="T19" fmla="*/ 4 h 712"/>
                    <a:gd name="T20" fmla="*/ 266 w 1321"/>
                    <a:gd name="T21" fmla="*/ 4 h 712"/>
                    <a:gd name="T22" fmla="*/ 249 w 1321"/>
                    <a:gd name="T23" fmla="*/ 4 h 712"/>
                    <a:gd name="T24" fmla="*/ 230 w 1321"/>
                    <a:gd name="T25" fmla="*/ 4 h 712"/>
                    <a:gd name="T26" fmla="*/ 213 w 1321"/>
                    <a:gd name="T27" fmla="*/ 4 h 712"/>
                    <a:gd name="T28" fmla="*/ 206 w 1321"/>
                    <a:gd name="T29" fmla="*/ 4 h 712"/>
                    <a:gd name="T30" fmla="*/ 123 w 1321"/>
                    <a:gd name="T31" fmla="*/ 4 h 712"/>
                    <a:gd name="T32" fmla="*/ 122 w 1321"/>
                    <a:gd name="T33" fmla="*/ 4 h 712"/>
                    <a:gd name="T34" fmla="*/ 107 w 1321"/>
                    <a:gd name="T35" fmla="*/ 4 h 712"/>
                    <a:gd name="T36" fmla="*/ 90 w 1321"/>
                    <a:gd name="T37" fmla="*/ 4 h 712"/>
                    <a:gd name="T38" fmla="*/ 75 w 1321"/>
                    <a:gd name="T39" fmla="*/ 4 h 712"/>
                    <a:gd name="T40" fmla="*/ 64 w 1321"/>
                    <a:gd name="T41" fmla="*/ 4 h 712"/>
                    <a:gd name="T42" fmla="*/ 52 w 1321"/>
                    <a:gd name="T43" fmla="*/ 4 h 712"/>
                    <a:gd name="T44" fmla="*/ 37 w 1321"/>
                    <a:gd name="T45" fmla="*/ 4 h 712"/>
                    <a:gd name="T46" fmla="*/ 26 w 1321"/>
                    <a:gd name="T47" fmla="*/ 4 h 712"/>
                    <a:gd name="T48" fmla="*/ 26 w 1321"/>
                    <a:gd name="T49" fmla="*/ 4 h 712"/>
                    <a:gd name="T50" fmla="*/ 26 w 1321"/>
                    <a:gd name="T51" fmla="*/ 4 h 712"/>
                    <a:gd name="T52" fmla="*/ 18 w 1321"/>
                    <a:gd name="T53" fmla="*/ 4 h 712"/>
                    <a:gd name="T54" fmla="*/ 6 w 1321"/>
                    <a:gd name="T55" fmla="*/ 4 h 712"/>
                    <a:gd name="T56" fmla="*/ 0 w 1321"/>
                    <a:gd name="T57" fmla="*/ 4 h 712"/>
                    <a:gd name="T58" fmla="*/ 0 w 1321"/>
                    <a:gd name="T59" fmla="*/ 4 h 712"/>
                    <a:gd name="T60" fmla="*/ 4 w 1321"/>
                    <a:gd name="T61" fmla="*/ 4 h 712"/>
                    <a:gd name="T62" fmla="*/ 16 w 1321"/>
                    <a:gd name="T63" fmla="*/ 4 h 712"/>
                    <a:gd name="T64" fmla="*/ 26 w 1321"/>
                    <a:gd name="T65" fmla="*/ 4 h 712"/>
                    <a:gd name="T66" fmla="*/ 26 w 1321"/>
                    <a:gd name="T67" fmla="*/ 4 h 712"/>
                    <a:gd name="T68" fmla="*/ 39 w 1321"/>
                    <a:gd name="T69" fmla="*/ 4 h 712"/>
                    <a:gd name="T70" fmla="*/ 56 w 1321"/>
                    <a:gd name="T71" fmla="*/ 4 h 712"/>
                    <a:gd name="T72" fmla="*/ 71 w 1321"/>
                    <a:gd name="T73" fmla="*/ 4 h 712"/>
                    <a:gd name="T74" fmla="*/ 88 w 1321"/>
                    <a:gd name="T75" fmla="*/ 4 h 712"/>
                    <a:gd name="T76" fmla="*/ 108 w 1321"/>
                    <a:gd name="T77" fmla="*/ 4 h 712"/>
                    <a:gd name="T78" fmla="*/ 128 w 1321"/>
                    <a:gd name="T79" fmla="*/ 4 h 712"/>
                    <a:gd name="T80" fmla="*/ 151 w 1321"/>
                    <a:gd name="T81" fmla="*/ 4 h 712"/>
                    <a:gd name="T82" fmla="*/ 172 w 1321"/>
                    <a:gd name="T83" fmla="*/ 0 h 712"/>
                    <a:gd name="T84" fmla="*/ 172 w 1321"/>
                    <a:gd name="T85" fmla="*/ 0 h 712"/>
                    <a:gd name="T86" fmla="*/ 196 w 1321"/>
                    <a:gd name="T87" fmla="*/ 4 h 712"/>
                    <a:gd name="T88" fmla="*/ 218 w 1321"/>
                    <a:gd name="T89" fmla="*/ 4 h 712"/>
                    <a:gd name="T90" fmla="*/ 239 w 1321"/>
                    <a:gd name="T91" fmla="*/ 4 h 712"/>
                    <a:gd name="T92" fmla="*/ 261 w 1321"/>
                    <a:gd name="T93" fmla="*/ 4 h 712"/>
                    <a:gd name="T94" fmla="*/ 279 w 1321"/>
                    <a:gd name="T95" fmla="*/ 4 h 712"/>
                    <a:gd name="T96" fmla="*/ 295 w 1321"/>
                    <a:gd name="T97" fmla="*/ 4 h 712"/>
                    <a:gd name="T98" fmla="*/ 312 w 1321"/>
                    <a:gd name="T99" fmla="*/ 4 h 712"/>
                    <a:gd name="T100" fmla="*/ 325 w 1321"/>
                    <a:gd name="T101" fmla="*/ 4 h 712"/>
                    <a:gd name="T102" fmla="*/ 336 w 1321"/>
                    <a:gd name="T103" fmla="*/ 4 h 712"/>
                    <a:gd name="T104" fmla="*/ 336 w 1321"/>
                    <a:gd name="T105" fmla="*/ 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69651" name="Text Box 19"/>
              <p:cNvSpPr txBox="1">
                <a:spLocks noChangeArrowheads="1"/>
              </p:cNvSpPr>
              <p:nvPr/>
            </p:nvSpPr>
            <p:spPr bwMode="gray">
              <a:xfrm>
                <a:off x="3617" y="3403"/>
                <a:ext cx="291" cy="16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GB" sz="20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cs typeface="Arial" charset="0"/>
                  </a:rPr>
                  <a:t>5.3</a:t>
                </a:r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-987" y="1142"/>
              <a:ext cx="3770" cy="578"/>
              <a:chOff x="-1921" y="864"/>
              <a:chExt cx="5474" cy="802"/>
            </a:xfrm>
          </p:grpSpPr>
          <p:sp>
            <p:nvSpPr>
              <p:cNvPr id="69653" name="Rectangle 21"/>
              <p:cNvSpPr>
                <a:spLocks noChangeArrowheads="1"/>
              </p:cNvSpPr>
              <p:nvPr/>
            </p:nvSpPr>
            <p:spPr bwMode="gray">
              <a:xfrm>
                <a:off x="-1921" y="1085"/>
                <a:ext cx="5067" cy="576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2734" y="864"/>
                <a:ext cx="819" cy="802"/>
                <a:chOff x="1488" y="1968"/>
                <a:chExt cx="432" cy="432"/>
              </a:xfrm>
            </p:grpSpPr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69656" name="Oval 24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39216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>
                      <a:cs typeface="Arial" charset="0"/>
                    </a:endParaRPr>
                  </a:p>
                </p:txBody>
              </p:sp>
              <p:sp>
                <p:nvSpPr>
                  <p:cNvPr id="15387" name="Freeform 25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336 w 1321"/>
                      <a:gd name="T1" fmla="*/ 4 h 712"/>
                      <a:gd name="T2" fmla="*/ 338 w 1321"/>
                      <a:gd name="T3" fmla="*/ 4 h 712"/>
                      <a:gd name="T4" fmla="*/ 340 w 1321"/>
                      <a:gd name="T5" fmla="*/ 4 h 712"/>
                      <a:gd name="T6" fmla="*/ 337 w 1321"/>
                      <a:gd name="T7" fmla="*/ 4 h 712"/>
                      <a:gd name="T8" fmla="*/ 334 w 1321"/>
                      <a:gd name="T9" fmla="*/ 4 h 712"/>
                      <a:gd name="T10" fmla="*/ 328 w 1321"/>
                      <a:gd name="T11" fmla="*/ 4 h 712"/>
                      <a:gd name="T12" fmla="*/ 319 w 1321"/>
                      <a:gd name="T13" fmla="*/ 4 h 712"/>
                      <a:gd name="T14" fmla="*/ 307 w 1321"/>
                      <a:gd name="T15" fmla="*/ 4 h 712"/>
                      <a:gd name="T16" fmla="*/ 295 w 1321"/>
                      <a:gd name="T17" fmla="*/ 4 h 712"/>
                      <a:gd name="T18" fmla="*/ 281 w 1321"/>
                      <a:gd name="T19" fmla="*/ 4 h 712"/>
                      <a:gd name="T20" fmla="*/ 266 w 1321"/>
                      <a:gd name="T21" fmla="*/ 4 h 712"/>
                      <a:gd name="T22" fmla="*/ 249 w 1321"/>
                      <a:gd name="T23" fmla="*/ 4 h 712"/>
                      <a:gd name="T24" fmla="*/ 230 w 1321"/>
                      <a:gd name="T25" fmla="*/ 4 h 712"/>
                      <a:gd name="T26" fmla="*/ 213 w 1321"/>
                      <a:gd name="T27" fmla="*/ 4 h 712"/>
                      <a:gd name="T28" fmla="*/ 206 w 1321"/>
                      <a:gd name="T29" fmla="*/ 4 h 712"/>
                      <a:gd name="T30" fmla="*/ 123 w 1321"/>
                      <a:gd name="T31" fmla="*/ 4 h 712"/>
                      <a:gd name="T32" fmla="*/ 122 w 1321"/>
                      <a:gd name="T33" fmla="*/ 4 h 712"/>
                      <a:gd name="T34" fmla="*/ 107 w 1321"/>
                      <a:gd name="T35" fmla="*/ 4 h 712"/>
                      <a:gd name="T36" fmla="*/ 90 w 1321"/>
                      <a:gd name="T37" fmla="*/ 4 h 712"/>
                      <a:gd name="T38" fmla="*/ 75 w 1321"/>
                      <a:gd name="T39" fmla="*/ 4 h 712"/>
                      <a:gd name="T40" fmla="*/ 64 w 1321"/>
                      <a:gd name="T41" fmla="*/ 4 h 712"/>
                      <a:gd name="T42" fmla="*/ 52 w 1321"/>
                      <a:gd name="T43" fmla="*/ 4 h 712"/>
                      <a:gd name="T44" fmla="*/ 37 w 1321"/>
                      <a:gd name="T45" fmla="*/ 4 h 712"/>
                      <a:gd name="T46" fmla="*/ 26 w 1321"/>
                      <a:gd name="T47" fmla="*/ 4 h 712"/>
                      <a:gd name="T48" fmla="*/ 26 w 1321"/>
                      <a:gd name="T49" fmla="*/ 4 h 712"/>
                      <a:gd name="T50" fmla="*/ 26 w 1321"/>
                      <a:gd name="T51" fmla="*/ 4 h 712"/>
                      <a:gd name="T52" fmla="*/ 18 w 1321"/>
                      <a:gd name="T53" fmla="*/ 4 h 712"/>
                      <a:gd name="T54" fmla="*/ 6 w 1321"/>
                      <a:gd name="T55" fmla="*/ 4 h 712"/>
                      <a:gd name="T56" fmla="*/ 0 w 1321"/>
                      <a:gd name="T57" fmla="*/ 4 h 712"/>
                      <a:gd name="T58" fmla="*/ 0 w 1321"/>
                      <a:gd name="T59" fmla="*/ 4 h 712"/>
                      <a:gd name="T60" fmla="*/ 4 w 1321"/>
                      <a:gd name="T61" fmla="*/ 4 h 712"/>
                      <a:gd name="T62" fmla="*/ 16 w 1321"/>
                      <a:gd name="T63" fmla="*/ 4 h 712"/>
                      <a:gd name="T64" fmla="*/ 26 w 1321"/>
                      <a:gd name="T65" fmla="*/ 4 h 712"/>
                      <a:gd name="T66" fmla="*/ 26 w 1321"/>
                      <a:gd name="T67" fmla="*/ 4 h 712"/>
                      <a:gd name="T68" fmla="*/ 39 w 1321"/>
                      <a:gd name="T69" fmla="*/ 4 h 712"/>
                      <a:gd name="T70" fmla="*/ 56 w 1321"/>
                      <a:gd name="T71" fmla="*/ 4 h 712"/>
                      <a:gd name="T72" fmla="*/ 71 w 1321"/>
                      <a:gd name="T73" fmla="*/ 4 h 712"/>
                      <a:gd name="T74" fmla="*/ 88 w 1321"/>
                      <a:gd name="T75" fmla="*/ 4 h 712"/>
                      <a:gd name="T76" fmla="*/ 108 w 1321"/>
                      <a:gd name="T77" fmla="*/ 4 h 712"/>
                      <a:gd name="T78" fmla="*/ 128 w 1321"/>
                      <a:gd name="T79" fmla="*/ 4 h 712"/>
                      <a:gd name="T80" fmla="*/ 151 w 1321"/>
                      <a:gd name="T81" fmla="*/ 4 h 712"/>
                      <a:gd name="T82" fmla="*/ 172 w 1321"/>
                      <a:gd name="T83" fmla="*/ 0 h 712"/>
                      <a:gd name="T84" fmla="*/ 172 w 1321"/>
                      <a:gd name="T85" fmla="*/ 0 h 712"/>
                      <a:gd name="T86" fmla="*/ 196 w 1321"/>
                      <a:gd name="T87" fmla="*/ 4 h 712"/>
                      <a:gd name="T88" fmla="*/ 218 w 1321"/>
                      <a:gd name="T89" fmla="*/ 4 h 712"/>
                      <a:gd name="T90" fmla="*/ 239 w 1321"/>
                      <a:gd name="T91" fmla="*/ 4 h 712"/>
                      <a:gd name="T92" fmla="*/ 261 w 1321"/>
                      <a:gd name="T93" fmla="*/ 4 h 712"/>
                      <a:gd name="T94" fmla="*/ 279 w 1321"/>
                      <a:gd name="T95" fmla="*/ 4 h 712"/>
                      <a:gd name="T96" fmla="*/ 295 w 1321"/>
                      <a:gd name="T97" fmla="*/ 4 h 712"/>
                      <a:gd name="T98" fmla="*/ 312 w 1321"/>
                      <a:gd name="T99" fmla="*/ 4 h 712"/>
                      <a:gd name="T100" fmla="*/ 325 w 1321"/>
                      <a:gd name="T101" fmla="*/ 4 h 712"/>
                      <a:gd name="T102" fmla="*/ 336 w 1321"/>
                      <a:gd name="T103" fmla="*/ 4 h 712"/>
                      <a:gd name="T104" fmla="*/ 336 w 1321"/>
                      <a:gd name="T105" fmla="*/ 4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sp>
              <p:nvSpPr>
                <p:cNvPr id="69658" name="Text Box 26"/>
                <p:cNvSpPr txBox="1">
                  <a:spLocks noChangeArrowheads="1"/>
                </p:cNvSpPr>
                <p:nvPr/>
              </p:nvSpPr>
              <p:spPr bwMode="gray">
                <a:xfrm>
                  <a:off x="1549" y="2035"/>
                  <a:ext cx="309" cy="1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GB" sz="20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  <a:cs typeface="Arial" charset="0"/>
                    </a:rPr>
                    <a:t>5.1</a:t>
                  </a:r>
                </a:p>
              </p:txBody>
            </p:sp>
          </p:grpSp>
        </p:grpSp>
        <p:sp>
          <p:nvSpPr>
            <p:cNvPr id="15378" name="Text Box 27"/>
            <p:cNvSpPr txBox="1">
              <a:spLocks noChangeArrowheads="1"/>
            </p:cNvSpPr>
            <p:nvPr/>
          </p:nvSpPr>
          <p:spPr bwMode="gray">
            <a:xfrm>
              <a:off x="-582" y="1414"/>
              <a:ext cx="33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2400" b="1"/>
                <a:t>การวิเคราะห์การถดถอยแบบกำลังสองเต็มรูป</a:t>
              </a:r>
              <a:endParaRPr lang="en-US" sz="2400" b="1"/>
            </a:p>
          </p:txBody>
        </p:sp>
        <p:sp>
          <p:nvSpPr>
            <p:cNvPr id="15379" name="Text Box 28"/>
            <p:cNvSpPr txBox="1">
              <a:spLocks noChangeArrowheads="1"/>
            </p:cNvSpPr>
            <p:nvPr/>
          </p:nvSpPr>
          <p:spPr bwMode="gray">
            <a:xfrm>
              <a:off x="-897" y="2021"/>
              <a:ext cx="3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th-TH" sz="2400" b="1"/>
                <a:t>การวิเคราะห์หาสภาวะที่เหมาะสม</a:t>
              </a:r>
              <a:endParaRPr lang="en-GB" sz="2400" b="1">
                <a:latin typeface="Angsana New" pitchFamily="18" charset="-34"/>
              </a:endParaRPr>
            </a:p>
          </p:txBody>
        </p:sp>
        <p:sp>
          <p:nvSpPr>
            <p:cNvPr id="15380" name="Text Box 29"/>
            <p:cNvSpPr txBox="1">
              <a:spLocks noChangeArrowheads="1"/>
            </p:cNvSpPr>
            <p:nvPr/>
          </p:nvSpPr>
          <p:spPr bwMode="gray">
            <a:xfrm>
              <a:off x="-762" y="2599"/>
              <a:ext cx="342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th-TH" sz="2400" b="1"/>
                <a:t>การวิเคราะห์ความเหมาะสมของแบบจำลอง</a:t>
              </a:r>
              <a:endParaRPr lang="en-GB" sz="2400" b="1">
                <a:latin typeface="Angsana New" pitchFamily="18" charset="-34"/>
              </a:endParaRPr>
            </a:p>
          </p:txBody>
        </p:sp>
        <p:sp>
          <p:nvSpPr>
            <p:cNvPr id="15381" name="Text Box 30"/>
            <p:cNvSpPr txBox="1">
              <a:spLocks noChangeArrowheads="1"/>
            </p:cNvSpPr>
            <p:nvPr/>
          </p:nvSpPr>
          <p:spPr bwMode="gray">
            <a:xfrm>
              <a:off x="630" y="3225"/>
              <a:ext cx="255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th-TH" sz="2400" b="1"/>
                <a:t>การวิเคราะห์ลักษณะการขยายปริมาตร</a:t>
              </a:r>
              <a:endParaRPr lang="en-GB" sz="2400" b="1">
                <a:latin typeface="Angsana New" pitchFamily="18" charset="-34"/>
              </a:endParaRPr>
            </a:p>
          </p:txBody>
        </p:sp>
      </p:grpSp>
      <p:sp>
        <p:nvSpPr>
          <p:cNvPr id="37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en-US" altLang="ko-KR" sz="3600" b="1" kern="0" dirty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5. </a:t>
            </a:r>
            <a:r>
              <a:rPr kumimoji="1" lang="th-TH" altLang="ko-KR" sz="3600" b="1" kern="0" dirty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การวิเคราะห์ผลทางสถิติ</a:t>
            </a:r>
            <a:endParaRPr lang="en-GB" sz="3600" b="1" kern="0" dirty="0">
              <a:solidFill>
                <a:schemeClr val="bg1"/>
              </a:solidFill>
              <a:latin typeface="+mj-lt"/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36900" name="Picture 36" descr="D:\Thesis II\รูปข้าว\untitledสวา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3635">
            <a:off x="539750" y="4038600"/>
            <a:ext cx="20002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85838" y="263525"/>
            <a:ext cx="7086600" cy="4873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5.1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การวิเคราะห์การถดถอยแบบกำลังสองเต็มรูป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387" name="Text Box 27"/>
          <p:cNvSpPr>
            <a:spLocks noGrp="1" noChangeArrowheads="1"/>
          </p:cNvSpPr>
          <p:nvPr>
            <p:ph idx="1"/>
          </p:nvPr>
        </p:nvSpPr>
        <p:spPr bwMode="gray">
          <a:xfrm>
            <a:off x="652463" y="1444625"/>
            <a:ext cx="8420100" cy="2413000"/>
          </a:xfrm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หลังจากเปลี่ยนสภาพข้าวสารด้วยชุดให้ความร้อนและความดัน</a:t>
            </a:r>
          </a:p>
          <a:p>
            <a:pPr>
              <a:buFont typeface="Wingdings" pitchFamily="2" charset="2"/>
              <a:buNone/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	นำข้าวสารไปตรวจวัดคุณภาพ และนำผลที่ได้มาวิเคราะห์</a:t>
            </a:r>
          </a:p>
          <a:p>
            <a:pPr>
              <a:buFont typeface="Wingdings" pitchFamily="2" charset="2"/>
              <a:buNone/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	การถดถอยแบบกำลังสองเต็มรูปที่ระดับนัยสำคัญ (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α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 0.05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Clr>
                <a:schemeClr val="accent1"/>
              </a:buClr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โดยการใส่ตัวแปรตามที่ได้จากการทดลองลงในโปรแกรม 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Minitab for Windows V.16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	 และวิเคราะห์หาความสัมพันธ์ในรูปแบบ 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full quadratic model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6389" name="Picture 2" descr="C:\Documents and Settings\Administrator\Desktop\New Folder (2)\รูป\mtb16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4310063"/>
            <a:ext cx="1643063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สี่เหลี่ยมผืนผ้า 7"/>
          <p:cNvSpPr/>
          <p:nvPr/>
        </p:nvSpPr>
        <p:spPr>
          <a:xfrm>
            <a:off x="1857375" y="5513388"/>
            <a:ext cx="571500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6391" name="Picture 3" descr="C:\Documents and Settings\Administrator\Desktop\New Folder (2)\รูป\minitab%2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4167188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C:\Documents and Settings\Administrator\Desktop\New Folder (2)\รูป\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4524375"/>
            <a:ext cx="36004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6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8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85838" y="274638"/>
            <a:ext cx="7086600" cy="487362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5.2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การวิเคราะห์หาสภาวะที่เหมาะสม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411" name="Text Box 27"/>
          <p:cNvSpPr>
            <a:spLocks noGrp="1" noChangeArrowheads="1"/>
          </p:cNvSpPr>
          <p:nvPr>
            <p:ph idx="1"/>
          </p:nvPr>
        </p:nvSpPr>
        <p:spPr bwMode="gray">
          <a:xfrm>
            <a:off x="571500" y="1406525"/>
            <a:ext cx="8420100" cy="1862138"/>
          </a:xfrm>
        </p:spPr>
        <p:txBody>
          <a:bodyPr>
            <a:spAutoFit/>
          </a:bodyPr>
          <a:lstStyle/>
          <a:p>
            <a:pPr>
              <a:buClr>
                <a:schemeClr val="accent1"/>
              </a:buClr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ทำการวิเคราะห์สภาวะที่เหมาะสมสำหรับการเร่งความเก่าของข้าวสาร</a:t>
            </a:r>
          </a:p>
          <a:p>
            <a:pPr>
              <a:buClr>
                <a:schemeClr val="accent1"/>
              </a:buClr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ด้วยวิธี 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Response Optimizer 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โดยกำหนด</a:t>
            </a:r>
          </a:p>
          <a:p>
            <a:pPr>
              <a:buFont typeface="Wingdings" pitchFamily="2" charset="2"/>
              <a:buNone/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ค่าผลตอบสนองต่ำสุด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สูงสุดในการทดลองเป็นค่าขอบเขตล่าง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บน</a:t>
            </a:r>
          </a:p>
          <a:p>
            <a:pPr>
              <a:buFont typeface="Wingdings" pitchFamily="2" charset="2"/>
              <a:buNone/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ค่าผลตอบสนองของข้าวเก่าเป็นค่าเป้าหมาย</a:t>
            </a:r>
            <a:endParaRPr lang="en-US" sz="2500" b="1" smtClean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941388" y="3448050"/>
          <a:ext cx="6643735" cy="2105041"/>
        </p:xfrm>
        <a:graphic>
          <a:graphicData uri="http://schemas.openxmlformats.org/drawingml/2006/table">
            <a:tbl>
              <a:tblPr/>
              <a:tblGrid>
                <a:gridCol w="2214579"/>
                <a:gridCol w="1571636"/>
                <a:gridCol w="1357322"/>
                <a:gridCol w="1500198"/>
              </a:tblGrid>
              <a:tr h="43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1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ค่าผลตอบสนอง</a:t>
                      </a:r>
                      <a:r>
                        <a:rPr lang="th-TH" sz="2200" b="1" kern="1200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 (หน่วย)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ค่าขอบเขตล่าง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ค่าเป้าหมาย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ค่าขอบเขตบน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8189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ngsana New"/>
                          <a:ea typeface="Calibri"/>
                          <a:cs typeface="Angsana New"/>
                        </a:rPr>
                        <a:t>- breakdown </a:t>
                      </a:r>
                      <a:r>
                        <a:rPr lang="th-TH" sz="2200" dirty="0">
                          <a:latin typeface="Angsana New"/>
                          <a:ea typeface="Calibri"/>
                          <a:cs typeface="Angsana New"/>
                        </a:rPr>
                        <a:t>(</a:t>
                      </a:r>
                      <a:r>
                        <a:rPr lang="en-US" sz="2200" dirty="0" err="1">
                          <a:latin typeface="Angsana New"/>
                          <a:ea typeface="Calibri"/>
                          <a:cs typeface="Angsana New"/>
                        </a:rPr>
                        <a:t>cP</a:t>
                      </a:r>
                      <a:r>
                        <a:rPr lang="th-TH" sz="2200" dirty="0">
                          <a:latin typeface="Angsana New"/>
                          <a:ea typeface="Calibri"/>
                          <a:cs typeface="Angsana New"/>
                        </a:rPr>
                        <a:t>)</a:t>
                      </a:r>
                      <a:endParaRPr lang="en-US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ngsana New"/>
                          <a:ea typeface="Calibri"/>
                          <a:cs typeface="Angsana New"/>
                        </a:rPr>
                        <a:t>563.33</a:t>
                      </a:r>
                      <a:endParaRPr lang="en-US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ngsana New"/>
                          <a:ea typeface="Calibri"/>
                          <a:cs typeface="Angsana New"/>
                        </a:rPr>
                        <a:t>881.33</a:t>
                      </a:r>
                      <a:endParaRPr lang="en-US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ngsana New"/>
                          <a:ea typeface="Calibri"/>
                          <a:cs typeface="Angsana New"/>
                        </a:rPr>
                        <a:t>1458.33</a:t>
                      </a:r>
                      <a:endParaRPr lang="en-US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189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ngsana New"/>
                          <a:ea typeface="Times New Roman"/>
                          <a:cs typeface="Angsana New"/>
                        </a:rPr>
                        <a:t>- final viscosity</a:t>
                      </a:r>
                      <a:r>
                        <a:rPr lang="en-US" sz="2200" dirty="0">
                          <a:latin typeface="Angsana New"/>
                          <a:ea typeface="Calibri"/>
                          <a:cs typeface="Angsana New"/>
                        </a:rPr>
                        <a:t> </a:t>
                      </a:r>
                      <a:r>
                        <a:rPr lang="th-TH" sz="2200" dirty="0">
                          <a:latin typeface="Angsana New"/>
                          <a:ea typeface="Calibri"/>
                          <a:cs typeface="Angsana New"/>
                        </a:rPr>
                        <a:t>(</a:t>
                      </a:r>
                      <a:r>
                        <a:rPr lang="en-US" sz="2200" dirty="0" err="1">
                          <a:latin typeface="Angsana New"/>
                          <a:ea typeface="Calibri"/>
                          <a:cs typeface="Angsana New"/>
                        </a:rPr>
                        <a:t>cP</a:t>
                      </a:r>
                      <a:r>
                        <a:rPr lang="th-TH" sz="2200" dirty="0">
                          <a:latin typeface="Angsana New"/>
                          <a:ea typeface="Calibri"/>
                          <a:cs typeface="Angsana New"/>
                        </a:rPr>
                        <a:t>)</a:t>
                      </a:r>
                      <a:endParaRPr lang="en-US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ngsana New"/>
                          <a:ea typeface="Times New Roman"/>
                          <a:cs typeface="Angsana New"/>
                        </a:rPr>
                        <a:t>2547.00</a:t>
                      </a:r>
                      <a:endParaRPr lang="en-US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ngsana New"/>
                          <a:ea typeface="Times New Roman"/>
                          <a:cs typeface="Angsana New"/>
                        </a:rPr>
                        <a:t>3319.00</a:t>
                      </a:r>
                      <a:endParaRPr lang="en-US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ngsana New"/>
                          <a:ea typeface="Times New Roman"/>
                          <a:cs typeface="Angsana New"/>
                        </a:rPr>
                        <a:t>3798.00</a:t>
                      </a:r>
                      <a:endParaRPr lang="en-US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189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ngsana New"/>
                          <a:ea typeface="Calibri"/>
                          <a:cs typeface="Angsana New"/>
                        </a:rPr>
                        <a:t>- </a:t>
                      </a:r>
                      <a:r>
                        <a:rPr lang="en-US" sz="2200" dirty="0">
                          <a:latin typeface="Angsana New"/>
                          <a:ea typeface="Times New Roman"/>
                          <a:cs typeface="Angsana New"/>
                        </a:rPr>
                        <a:t>setback </a:t>
                      </a:r>
                      <a:r>
                        <a:rPr lang="en-US" sz="2200" dirty="0">
                          <a:latin typeface="Angsana New"/>
                          <a:ea typeface="Calibri"/>
                          <a:cs typeface="Angsana New"/>
                        </a:rPr>
                        <a:t>from trough </a:t>
                      </a:r>
                      <a:r>
                        <a:rPr lang="th-TH" sz="2200" dirty="0">
                          <a:latin typeface="Angsana New"/>
                          <a:ea typeface="Calibri"/>
                          <a:cs typeface="Angsana New"/>
                        </a:rPr>
                        <a:t>(</a:t>
                      </a:r>
                      <a:r>
                        <a:rPr lang="en-US" sz="2200" dirty="0" err="1">
                          <a:latin typeface="Angsana New"/>
                          <a:ea typeface="Calibri"/>
                          <a:cs typeface="Angsana New"/>
                        </a:rPr>
                        <a:t>cP</a:t>
                      </a:r>
                      <a:r>
                        <a:rPr lang="th-TH" sz="2200" dirty="0">
                          <a:latin typeface="Angsana New"/>
                          <a:ea typeface="Calibri"/>
                          <a:cs typeface="Angsana New"/>
                        </a:rPr>
                        <a:t>)</a:t>
                      </a:r>
                      <a:endParaRPr lang="en-US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Angsana New"/>
                          <a:ea typeface="Calibri"/>
                          <a:cs typeface="Angsana New"/>
                        </a:rPr>
                        <a:t>1032.00</a:t>
                      </a:r>
                      <a:endParaRPr lang="en-US" sz="22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Angsana New"/>
                          <a:ea typeface="Calibri"/>
                          <a:cs typeface="Angsana New"/>
                        </a:rPr>
                        <a:t>1366.33</a:t>
                      </a:r>
                      <a:endParaRPr lang="en-US" sz="220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ngsana New"/>
                          <a:ea typeface="Calibri"/>
                          <a:cs typeface="Angsana New"/>
                        </a:rPr>
                        <a:t>1735.67</a:t>
                      </a:r>
                      <a:endParaRPr lang="en-US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189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ngsana New"/>
                          <a:ea typeface="Calibri"/>
                          <a:cs typeface="Angsana New"/>
                        </a:rPr>
                        <a:t>-</a:t>
                      </a:r>
                      <a:r>
                        <a:rPr lang="en-US" sz="2200" dirty="0">
                          <a:latin typeface="Angsana New"/>
                          <a:ea typeface="Times New Roman"/>
                          <a:cs typeface="Angsana New"/>
                        </a:rPr>
                        <a:t> pasting temp</a:t>
                      </a:r>
                      <a:r>
                        <a:rPr lang="en-US" sz="2200" dirty="0">
                          <a:latin typeface="Angsana New"/>
                          <a:ea typeface="Calibri"/>
                          <a:cs typeface="Angsana New"/>
                        </a:rPr>
                        <a:t>erature (</a:t>
                      </a:r>
                      <a:r>
                        <a:rPr lang="en-US" sz="2200" baseline="30000" dirty="0" err="1">
                          <a:latin typeface="Angsana New"/>
                          <a:ea typeface="Calibri"/>
                          <a:cs typeface="Angsana New"/>
                        </a:rPr>
                        <a:t>o</a:t>
                      </a:r>
                      <a:r>
                        <a:rPr lang="en-US" sz="2200" dirty="0" err="1">
                          <a:latin typeface="Angsana New"/>
                          <a:ea typeface="Calibri"/>
                          <a:cs typeface="Angsana New"/>
                        </a:rPr>
                        <a:t>C</a:t>
                      </a:r>
                      <a:r>
                        <a:rPr lang="en-US" sz="2200" dirty="0">
                          <a:latin typeface="Angsana New"/>
                          <a:ea typeface="Calibri"/>
                          <a:cs typeface="Angsana New"/>
                        </a:rPr>
                        <a:t>)</a:t>
                      </a:r>
                      <a:endParaRPr lang="en-US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ngsana New"/>
                          <a:ea typeface="Calibri"/>
                          <a:cs typeface="Angsana New"/>
                        </a:rPr>
                        <a:t>70.67</a:t>
                      </a:r>
                      <a:endParaRPr lang="en-US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ngsana New"/>
                          <a:ea typeface="Calibri"/>
                          <a:cs typeface="Angsana New"/>
                        </a:rPr>
                        <a:t>83.67</a:t>
                      </a:r>
                      <a:endParaRPr lang="en-US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ngsana New"/>
                          <a:ea typeface="Calibri"/>
                          <a:cs typeface="Angsana New"/>
                        </a:rPr>
                        <a:t>85.98</a:t>
                      </a:r>
                      <a:endParaRPr lang="en-US" sz="22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7445" name="Picture 2" descr="D:\Thesis II\รูปข้าว\b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5643563"/>
            <a:ext cx="2324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6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7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8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9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5.3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การวิเคราะห์ความเหมาะสมของแบบจำลอง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00063" y="1395413"/>
            <a:ext cx="8420100" cy="4033837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ทำการทดลองเร่งความเก่าของข้าวสารจากสภาวะเหมาะสมที่กำหนดได้ </a:t>
            </a:r>
          </a:p>
          <a:p>
            <a:pPr>
              <a:buFont typeface="Wingdings" pitchFamily="2" charset="2"/>
              <a:buNone/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	เปรียบเทียบกับข้าวใหม่ และข้าวเก่า โดยทำซ้ำ 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ครั้ง </a:t>
            </a:r>
          </a:p>
          <a:p>
            <a:pPr>
              <a:buClr>
                <a:schemeClr val="accent1"/>
              </a:buClr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จากนั้นวิเคราะห์ความแปรปรวนแบบทางเดียวโดยใช้โปรแกรม 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SPSS 18.0 for Windows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8437" name="Picture 16" descr="C:\Documents and Settings\Administrator\Desktop\New Folder (2)\ikis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3214688"/>
            <a:ext cx="4144963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สี่เหลี่ยมผืนผ้า 9"/>
          <p:cNvSpPr/>
          <p:nvPr/>
        </p:nvSpPr>
        <p:spPr>
          <a:xfrm>
            <a:off x="4000500" y="6000750"/>
            <a:ext cx="1500188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000500" y="3143250"/>
            <a:ext cx="214313" cy="292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214813" y="3167063"/>
            <a:ext cx="4071937" cy="7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429250" y="6286500"/>
            <a:ext cx="2928938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8262938" y="3227388"/>
            <a:ext cx="166687" cy="317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643563" y="3357563"/>
            <a:ext cx="642937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8444" name="Picture 19" descr="C:\Documents and Settings\Administrator\Desktop\New Folder (2)\GdLEyjXt2As2Y6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214688"/>
            <a:ext cx="3082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สี่เหลี่ยมผืนผ้า 16"/>
          <p:cNvSpPr/>
          <p:nvPr/>
        </p:nvSpPr>
        <p:spPr>
          <a:xfrm>
            <a:off x="2024063" y="3357563"/>
            <a:ext cx="357187" cy="214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8446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5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7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85813" y="1290638"/>
            <a:ext cx="7048500" cy="2995612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th-TH" sz="250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ทดลองหุงต้มข้าวเพื่อตรวจสอบลักษณะการขยายปริมาตร </a:t>
            </a:r>
          </a:p>
          <a:p>
            <a:pPr>
              <a:buFont typeface="Wingdings" pitchFamily="2" charset="2"/>
              <a:buNone/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	 โดยมีตัวแปรอิสระ 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ปัจจัย คือ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 - 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ชนิดของข้าว 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ระดับได้แก่ ข้าวที่ได้จากการทดลอง ข้าวใหม่ และข้าวเก่า 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 - 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ปริมาณน้ำที่ใช้ในการหุงต้ม 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ระดับได้แก่ 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1.3, 1.5 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1.7 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เท่า </a:t>
            </a:r>
          </a:p>
          <a:p>
            <a:pPr>
              <a:buClr>
                <a:schemeClr val="accent1"/>
              </a:buClr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 โดยทำซ้ำ 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ครั้ง จากนั้นวิเคราะห์ความแปรปรวนแบบหลายทาง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	 โดยใช้โปรแกรม </a:t>
            </a:r>
            <a:r>
              <a:rPr lang="en-US" sz="2500" b="1" smtClean="0">
                <a:latin typeface="Angsana New" pitchFamily="18" charset="-34"/>
                <a:cs typeface="Angsana New" pitchFamily="18" charset="-34"/>
              </a:rPr>
              <a:t>SPSS 18.0 for Windows</a:t>
            </a:r>
            <a:r>
              <a:rPr lang="th-TH" sz="2500" b="1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2500" b="1" smtClean="0">
              <a:latin typeface="Angsana New" pitchFamily="18" charset="-34"/>
              <a:cs typeface="Angsana New" pitchFamily="18" charset="-34"/>
            </a:endParaRPr>
          </a:p>
          <a:p>
            <a:endParaRPr lang="th-TH" sz="250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en-US" altLang="ko-KR" sz="3200" b="1" kern="0" dirty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5.4 </a:t>
            </a:r>
            <a:r>
              <a:rPr kumimoji="1" lang="th-TH" altLang="ko-KR" sz="3200" b="1" kern="0" dirty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การวิเคราะห์ลักษณะการขยายปริมาตร</a:t>
            </a:r>
            <a:endParaRPr lang="en-GB" sz="3200" b="1" kern="0" dirty="0">
              <a:solidFill>
                <a:schemeClr val="bg1"/>
              </a:solidFill>
              <a:latin typeface="+mj-lt"/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8438" name="Picture 6" descr="D:\Thesis II\Picture lab\หุงข้าว\S630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749" y="4500570"/>
            <a:ext cx="2266491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0" name="Picture 8" descr="D:\Thesis II\Picture lab\หุงข้าว\S6302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09994" y="4362773"/>
            <a:ext cx="1938984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2" name="Picture 10" descr="D:\Thesis II\Picture lab\หุงข้าว\S6302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518" y="4500570"/>
            <a:ext cx="2266490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4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6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571500" y="1992313"/>
          <a:ext cx="7929562" cy="4151376"/>
        </p:xfrm>
        <a:graphic>
          <a:graphicData uri="http://schemas.openxmlformats.org/drawingml/2006/table">
            <a:tbl>
              <a:tblPr/>
              <a:tblGrid>
                <a:gridCol w="1982787"/>
                <a:gridCol w="1981200"/>
                <a:gridCol w="1982788"/>
                <a:gridCol w="1982787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ค่าผลตอบสนอง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P-value 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adj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Lack of fit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สี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L*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0.126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14.92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0.955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สี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a*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48.32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0.490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สี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b*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61.04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0.935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ปริมาณอะไมโลส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0.149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20.48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0.995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ความใหม่-เก่า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0.130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22.25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0.512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ปริมาณการแตกหัก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0.115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20.64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0.838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peak viscosity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52.77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0.564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trough viscosity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49.66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0.965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final viscosity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74.00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0.974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setback from trough</a:t>
                      </a: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92.30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0.516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peak time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43.96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0.755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pasting temperature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72.35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0.722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571500" y="2000250"/>
          <a:ext cx="7929562" cy="4151376"/>
        </p:xfrm>
        <a:graphic>
          <a:graphicData uri="http://schemas.openxmlformats.org/drawingml/2006/table">
            <a:tbl>
              <a:tblPr/>
              <a:tblGrid>
                <a:gridCol w="1982787"/>
                <a:gridCol w="1981200"/>
                <a:gridCol w="1982788"/>
                <a:gridCol w="1982787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ค่าผลตอบสนอง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P-value 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adj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Lack of fit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สี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L*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0.126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14.92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0.955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สี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a*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48.32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0.490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สี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b*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61.04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0.935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ปริมาณอะไมโลส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0.149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20.48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0.995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ความใหม่-เก่า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0.130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22.25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0.512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ปริมาณการแตกหัก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0.115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20.64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0.838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peak viscosity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52.77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0.564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trough viscosity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49.66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0.965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final viscosity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74.00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0.974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setback from trough</a:t>
                      </a: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92.30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0.516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peak time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43.96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0.755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pasting temperature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72.35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Calibri" pitchFamily="34" charset="0"/>
                          <a:cs typeface="Angsana New" pitchFamily="18" charset="-34"/>
                        </a:rPr>
                        <a:t>0.722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571500" y="2143125"/>
          <a:ext cx="7858180" cy="2118360"/>
        </p:xfrm>
        <a:graphic>
          <a:graphicData uri="http://schemas.openxmlformats.org/drawingml/2006/table">
            <a:tbl>
              <a:tblPr/>
              <a:tblGrid>
                <a:gridCol w="1728800"/>
                <a:gridCol w="6129380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ค่าผลตอบสนอง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kern="12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สมการ</a:t>
                      </a:r>
                      <a:endParaRPr lang="th-TH" sz="1800" dirty="0">
                        <a:solidFill>
                          <a:srgbClr val="000000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final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viscosity</a:t>
                      </a:r>
                      <a:endParaRPr lang="en-US" sz="2000" dirty="0">
                        <a:solidFill>
                          <a:schemeClr val="tx1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14616.4000+57.1749X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+6.4889X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-852.5900X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-384.4390X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-1.5718X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r>
                        <a:rPr lang="en-US" sz="2000" baseline="30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+5.3461X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</a:t>
                      </a:r>
                      <a:r>
                        <a:rPr lang="en-US" sz="2000" baseline="30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+ 6.1700X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+10.6915X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setback from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trough</a:t>
                      </a:r>
                      <a:endParaRPr lang="th-TH" sz="2000" dirty="0" smtClean="0">
                        <a:solidFill>
                          <a:schemeClr val="tx1"/>
                        </a:solidFill>
                        <a:latin typeface="Angsana New" pitchFamily="18" charset="-34"/>
                        <a:ea typeface="Times New Roman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5992.7700-152.3990X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-22.4674X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+143.2390X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+1.1689X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r>
                        <a:rPr lang="en-US" sz="2000" baseline="30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+ 0.3642X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-2.1521X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</a:t>
                      </a: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X</a:t>
                      </a:r>
                      <a:r>
                        <a:rPr lang="en-US" sz="2000" baseline="-25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FCD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pasting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Times New Roman"/>
                          <a:cs typeface="Angsana New" pitchFamily="18" charset="-34"/>
                        </a:rPr>
                        <a:t>temperature</a:t>
                      </a:r>
                      <a:endParaRPr lang="en-US" sz="2000" dirty="0">
                        <a:solidFill>
                          <a:schemeClr val="tx1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6.18-3.21X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-0.43X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+8.28X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3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+8.44X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+0.04X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</a:t>
                      </a:r>
                      <a:r>
                        <a:rPr lang="en-US" sz="2000" kern="1200" baseline="30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-0.00X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</a:t>
                      </a:r>
                      <a:r>
                        <a:rPr lang="en-US" sz="2000" kern="1200" baseline="30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-0.06X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3</a:t>
                      </a:r>
                      <a:r>
                        <a:rPr lang="en-US" sz="2000" kern="1200" baseline="30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+0.01X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X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2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-0.05X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X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3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-0.06X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1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X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-0.13X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3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X</a:t>
                      </a:r>
                      <a:r>
                        <a:rPr lang="en-US" sz="2000" kern="1200" baseline="-25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7E8"/>
                    </a:solidFill>
                  </a:tcPr>
                </a:tc>
              </a:tr>
            </a:tbl>
          </a:graphicData>
        </a:graphic>
      </p:graphicFrame>
      <p:sp>
        <p:nvSpPr>
          <p:cNvPr id="11" name="สี่เหลี่ยมผืนผ้า 10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644" name="TextBox 15"/>
          <p:cNvSpPr txBox="1">
            <a:spLocks noChangeArrowheads="1"/>
          </p:cNvSpPr>
          <p:nvPr/>
        </p:nvSpPr>
        <p:spPr bwMode="auto">
          <a:xfrm>
            <a:off x="571500" y="1187450"/>
            <a:ext cx="3929063" cy="430213"/>
          </a:xfrm>
          <a:prstGeom prst="rect">
            <a:avLst/>
          </a:prstGeom>
          <a:noFill/>
          <a:ln w="9525">
            <a:solidFill>
              <a:schemeClr val="accent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2200" b="1">
                <a:latin typeface="Angsana New" pitchFamily="18" charset="-34"/>
                <a:cs typeface="Angsana New" pitchFamily="18" charset="-34"/>
              </a:rPr>
              <a:t>ผลการวิเคราะห์</a:t>
            </a:r>
            <a:r>
              <a:rPr lang="th-TH" sz="2200" b="1"/>
              <a:t>การถดถอยแบบกำลังสองเต็มรูป</a:t>
            </a:r>
            <a:endParaRPr lang="th-TH" sz="22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th-TH" altLang="ko-KR" sz="3600" b="1" kern="0" dirty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ผลการวิจัย</a:t>
            </a:r>
            <a:endParaRPr lang="en-GB" sz="3600" b="1" kern="0" dirty="0">
              <a:solidFill>
                <a:schemeClr val="bg1"/>
              </a:solidFill>
              <a:latin typeface="+mj-lt"/>
              <a:ea typeface="Gulim" pitchFamily="34" charset="-127"/>
              <a:cs typeface="Angsana New" pitchFamily="18" charset="-34"/>
            </a:endParaRPr>
          </a:p>
        </p:txBody>
      </p:sp>
      <p:pic>
        <p:nvPicPr>
          <p:cNvPr id="20646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7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8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9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5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 bwMode="auto">
          <a:xfrm>
            <a:off x="658813" y="1412875"/>
            <a:ext cx="2157412" cy="6540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อบด้วยไอน้ำร้อน</a:t>
            </a:r>
          </a:p>
          <a:p>
            <a:pPr algn="r"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(ข้าวเปลือก)</a:t>
            </a:r>
          </a:p>
        </p:txBody>
      </p:sp>
      <p:sp>
        <p:nvSpPr>
          <p:cNvPr id="5" name="สี่เหลี่ยมมุมมน 4"/>
          <p:cNvSpPr/>
          <p:nvPr/>
        </p:nvSpPr>
        <p:spPr bwMode="auto">
          <a:xfrm>
            <a:off x="647700" y="2139950"/>
            <a:ext cx="2168525" cy="6381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อบด้วย</a:t>
            </a:r>
            <a:r>
              <a:rPr lang="th-TH" sz="2000" dirty="0" err="1">
                <a:latin typeface="Angsana New" pitchFamily="18" charset="-34"/>
                <a:cs typeface="Angsana New" pitchFamily="18" charset="-34"/>
              </a:rPr>
              <a:t>ฟลู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อิดไดเซชัน</a:t>
            </a:r>
          </a:p>
          <a:p>
            <a:pPr algn="r"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(ข้าวเปลือก)</a:t>
            </a:r>
          </a:p>
        </p:txBody>
      </p:sp>
      <p:sp>
        <p:nvSpPr>
          <p:cNvPr id="6" name="สี่เหลี่ยมมุมมน 5"/>
          <p:cNvSpPr/>
          <p:nvPr/>
        </p:nvSpPr>
        <p:spPr bwMode="auto">
          <a:xfrm>
            <a:off x="646113" y="3519488"/>
            <a:ext cx="2170112" cy="6143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อบแห้ง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เก็บที่อับอากาศ </a:t>
            </a:r>
          </a:p>
          <a:p>
            <a:pPr algn="r"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(ข้าวเปลือก)</a:t>
            </a:r>
          </a:p>
        </p:txBody>
      </p:sp>
      <p:sp>
        <p:nvSpPr>
          <p:cNvPr id="7" name="สี่เหลี่ยมมุมมน 6"/>
          <p:cNvSpPr/>
          <p:nvPr/>
        </p:nvSpPr>
        <p:spPr bwMode="auto">
          <a:xfrm>
            <a:off x="646113" y="2852738"/>
            <a:ext cx="2170112" cy="5953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อบด้วยตู้อบลมร้อน </a:t>
            </a:r>
          </a:p>
          <a:p>
            <a:pPr algn="r"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(ข้าวเปลือก)</a:t>
            </a:r>
          </a:p>
        </p:txBody>
      </p:sp>
      <p:sp>
        <p:nvSpPr>
          <p:cNvPr id="8" name="สี่เหลี่ยมมุมมน 7"/>
          <p:cNvSpPr/>
          <p:nvPr/>
        </p:nvSpPr>
        <p:spPr bwMode="auto">
          <a:xfrm>
            <a:off x="646113" y="4216400"/>
            <a:ext cx="2152650" cy="6588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สนามไฟฟ้า</a:t>
            </a:r>
            <a:r>
              <a:rPr lang="th-TH" sz="2000" dirty="0" err="1">
                <a:latin typeface="Angsana New" pitchFamily="18" charset="-34"/>
                <a:cs typeface="Angsana New" pitchFamily="18" charset="-34"/>
              </a:rPr>
              <a:t>สถิตย์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แรงสูง</a:t>
            </a:r>
          </a:p>
          <a:p>
            <a:pPr algn="r"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(ข้าวเปลือก)</a:t>
            </a:r>
          </a:p>
        </p:txBody>
      </p:sp>
      <p:sp>
        <p:nvSpPr>
          <p:cNvPr id="9" name="สี่เหลี่ยมมุมมน 8"/>
          <p:cNvSpPr/>
          <p:nvPr/>
        </p:nvSpPr>
        <p:spPr bwMode="auto">
          <a:xfrm>
            <a:off x="642938" y="4954588"/>
            <a:ext cx="2139950" cy="596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อบในภาชนะปิด</a:t>
            </a:r>
          </a:p>
          <a:p>
            <a:pPr algn="r"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(ข้าวเปลือก)</a:t>
            </a:r>
          </a:p>
        </p:txBody>
      </p:sp>
      <p:sp>
        <p:nvSpPr>
          <p:cNvPr id="10" name="สี่เหลี่ยมมุมมน 9"/>
          <p:cNvSpPr/>
          <p:nvPr/>
        </p:nvSpPr>
        <p:spPr bwMode="auto">
          <a:xfrm>
            <a:off x="642938" y="5626100"/>
            <a:ext cx="2127250" cy="596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ความดัน</a:t>
            </a:r>
            <a:r>
              <a:rPr lang="en-US" sz="2000" dirty="0"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2000" dirty="0">
                <a:latin typeface="Angsana New" pitchFamily="18" charset="-34"/>
                <a:cs typeface="Angsana New" pitchFamily="18" charset="-34"/>
              </a:rPr>
              <a:t>เอนไซม์</a:t>
            </a:r>
          </a:p>
          <a:p>
            <a:pPr algn="r">
              <a:defRPr/>
            </a:pPr>
            <a:r>
              <a:rPr lang="th-TH" sz="2000" dirty="0">
                <a:latin typeface="Angsana New" pitchFamily="18" charset="-34"/>
                <a:cs typeface="Angsana New" pitchFamily="18" charset="-34"/>
              </a:rPr>
              <a:t>(แป้งข้าว)</a:t>
            </a:r>
          </a:p>
        </p:txBody>
      </p:sp>
      <p:pic>
        <p:nvPicPr>
          <p:cNvPr id="60420" name="Picture 4" descr="C:\Documents and Settings\Administrator\Desktop\New Folder (2)\news_img_85843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8713" y="1416050"/>
            <a:ext cx="450056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://www.weloveshopping.com/shop/client/000033/srungrueng/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450" y="4344988"/>
            <a:ext cx="481330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th-TH" altLang="ko-KR" sz="3600" dirty="0" smtClean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ความสำคัญของปัญหา</a:t>
            </a:r>
            <a:endParaRPr lang="en-GB" sz="3600" dirty="0" smtClean="0">
              <a:ea typeface="Gulim" pitchFamily="34" charset="-127"/>
              <a:cs typeface="Angsana New" pitchFamily="18" charset="-34"/>
            </a:endParaRPr>
          </a:p>
        </p:txBody>
      </p:sp>
      <p:pic>
        <p:nvPicPr>
          <p:cNvPr id="60423" name="Picture 7" descr="C:\Documents and Settings\Administrator\Desktop\New Folder (2)\inside-5BConverted5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8013" y="1487488"/>
            <a:ext cx="550068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 descr="C:\Documents and Settings\Administrator\Desktop\New Folder (2)\ARTILL05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0888" y="427355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 descr="C:\Documents and Settings\Administrator\Desktop\New Folder (2)\ARTILL05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5738" y="4273550"/>
            <a:ext cx="1714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0" descr="C:\Documents and Settings\Administrator\Desktop\New Folder (2)\ARTILL05_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9950" y="4344988"/>
            <a:ext cx="15001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สี่เหลี่ยมผืนผ้า 18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9233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9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6" name="ลูกศรขวา 15"/>
          <p:cNvSpPr/>
          <p:nvPr/>
        </p:nvSpPr>
        <p:spPr>
          <a:xfrm flipH="1">
            <a:off x="5572125" y="2357438"/>
            <a:ext cx="571500" cy="28575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1510" name="TextBox 13"/>
          <p:cNvSpPr txBox="1">
            <a:spLocks noChangeArrowheads="1"/>
          </p:cNvSpPr>
          <p:nvPr/>
        </p:nvSpPr>
        <p:spPr bwMode="auto">
          <a:xfrm>
            <a:off x="714375" y="1212850"/>
            <a:ext cx="3214688" cy="430213"/>
          </a:xfrm>
          <a:prstGeom prst="rect">
            <a:avLst/>
          </a:prstGeom>
          <a:noFill/>
          <a:ln w="9525">
            <a:solidFill>
              <a:schemeClr val="accent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200" b="1">
                <a:latin typeface="Angsana New" pitchFamily="18" charset="-34"/>
                <a:cs typeface="Angsana New" pitchFamily="18" charset="-34"/>
              </a:rPr>
              <a:t>ผลการวิเคราะห์</a:t>
            </a:r>
            <a:r>
              <a:rPr lang="th-TH" sz="2200" b="1"/>
              <a:t>หาสภาวะที่เหมาะสม</a:t>
            </a:r>
            <a:endParaRPr lang="th-TH" sz="2200" b="1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2" name="กลุ่ม 22"/>
          <p:cNvGrpSpPr>
            <a:grpSpLocks/>
          </p:cNvGrpSpPr>
          <p:nvPr/>
        </p:nvGrpSpPr>
        <p:grpSpPr bwMode="auto">
          <a:xfrm>
            <a:off x="714375" y="2071688"/>
            <a:ext cx="4786313" cy="3929062"/>
            <a:chOff x="714348" y="2000240"/>
            <a:chExt cx="3495249" cy="3053694"/>
          </a:xfrm>
        </p:grpSpPr>
        <p:pic>
          <p:nvPicPr>
            <p:cNvPr id="21519" name="รูปภาพ 18"/>
            <p:cNvPicPr>
              <a:picLocks noChangeAspect="1" noChangeArrowheads="1"/>
            </p:cNvPicPr>
            <p:nvPr/>
          </p:nvPicPr>
          <p:blipFill>
            <a:blip r:embed="rId2" cstate="print"/>
            <a:srcRect b="68507"/>
            <a:stretch>
              <a:fillRect/>
            </a:stretch>
          </p:blipFill>
          <p:spPr bwMode="auto">
            <a:xfrm>
              <a:off x="714348" y="2000240"/>
              <a:ext cx="3495249" cy="1166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รูปภาพ 19"/>
            <p:cNvPicPr>
              <a:picLocks noChangeAspect="1" noChangeArrowheads="1"/>
            </p:cNvPicPr>
            <p:nvPr/>
          </p:nvPicPr>
          <p:blipFill>
            <a:blip r:embed="rId2" cstate="print"/>
            <a:srcRect t="48434"/>
            <a:stretch>
              <a:fillRect/>
            </a:stretch>
          </p:blipFill>
          <p:spPr bwMode="auto">
            <a:xfrm>
              <a:off x="714348" y="3143248"/>
              <a:ext cx="3495249" cy="1910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th-TH" altLang="ko-KR" sz="3600" b="1" kern="0" dirty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ผลการวิจัย</a:t>
            </a:r>
            <a:endParaRPr lang="en-GB" sz="3600" b="1" kern="0" dirty="0">
              <a:solidFill>
                <a:schemeClr val="bg1"/>
              </a:solidFill>
              <a:latin typeface="+mj-lt"/>
              <a:ea typeface="Gulim" pitchFamily="34" charset="-127"/>
              <a:cs typeface="Angsana New" pitchFamily="18" charset="-34"/>
            </a:endParaRPr>
          </a:p>
        </p:txBody>
      </p:sp>
      <p:pic>
        <p:nvPicPr>
          <p:cNvPr id="21513" name="Picture 14" descr="D:\Thesis II\รูปข้าว\1209471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3214688"/>
            <a:ext cx="31654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สี่เหลี่ยมผืนผ้า 14"/>
          <p:cNvSpPr/>
          <p:nvPr/>
        </p:nvSpPr>
        <p:spPr>
          <a:xfrm>
            <a:off x="8001000" y="5143500"/>
            <a:ext cx="78581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21515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5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714375" y="2222500"/>
          <a:ext cx="6500858" cy="1992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120"/>
                <a:gridCol w="1357803"/>
                <a:gridCol w="1429266"/>
                <a:gridCol w="1998669"/>
              </a:tblGrid>
              <a:tr h="651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ค่า</a:t>
                      </a: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ผลตอบสนอง</a:t>
                      </a:r>
                      <a:endParaRPr lang="en-US" sz="2000" dirty="0">
                        <a:solidFill>
                          <a:schemeClr val="tx1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B8E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ค่าจากการทดลอง</a:t>
                      </a:r>
                      <a:endParaRPr lang="en-US" sz="2000" dirty="0">
                        <a:solidFill>
                          <a:schemeClr val="tx1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B8E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ค่าจากการทำนาย</a:t>
                      </a:r>
                      <a:endParaRPr lang="en-US" sz="2000" dirty="0">
                        <a:solidFill>
                          <a:schemeClr val="tx1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B8E3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ค่า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RMRE</a:t>
                      </a:r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(เปอร์เซ็นต์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rgbClr val="B8E32F"/>
                    </a:solidFill>
                  </a:tcPr>
                </a:tc>
              </a:tr>
              <a:tr h="4467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final </a:t>
                      </a:r>
                      <a:r>
                        <a:rPr lang="en-US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viscosity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3813.00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3315.60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13.03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4467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setback from trough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1692.33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1459.65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13.72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  <a:tr h="4467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pasting </a:t>
                      </a:r>
                      <a:r>
                        <a:rPr lang="en-US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temperature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84.93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82.09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3.34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2557" name="Picture 47" descr="D:\Thesis II\รูปข้าว\m266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5478463"/>
            <a:ext cx="192881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48" descr="D:\Thesis II\รูปข้าว\m266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5478463"/>
            <a:ext cx="178593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49" descr="D:\Thesis II\รูปข้าว\m266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5478463"/>
            <a:ext cx="17145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0" name="Picture 50" descr="D:\Thesis II\รูปข้าว\m266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5478463"/>
            <a:ext cx="16430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1" name="Picture 51" descr="D:\Thesis II\รูปข้าว\m2666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78463"/>
            <a:ext cx="185737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2" name="TextBox 14"/>
          <p:cNvSpPr txBox="1">
            <a:spLocks noChangeArrowheads="1"/>
          </p:cNvSpPr>
          <p:nvPr/>
        </p:nvSpPr>
        <p:spPr bwMode="auto">
          <a:xfrm>
            <a:off x="714375" y="1427163"/>
            <a:ext cx="3929063" cy="430212"/>
          </a:xfrm>
          <a:prstGeom prst="rect">
            <a:avLst/>
          </a:prstGeom>
          <a:noFill/>
          <a:ln w="9525">
            <a:solidFill>
              <a:schemeClr val="accent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200" b="1">
                <a:latin typeface="Angsana New" pitchFamily="18" charset="-34"/>
                <a:cs typeface="Angsana New" pitchFamily="18" charset="-34"/>
              </a:rPr>
              <a:t>ผลการวิเคราะห์</a:t>
            </a:r>
            <a:r>
              <a:rPr lang="th-TH" sz="2200" b="1"/>
              <a:t>ความเหมาะสมของแบบจำลอง</a:t>
            </a:r>
            <a:endParaRPr lang="th-TH" sz="22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th-TH" altLang="ko-KR" sz="3600" b="1" kern="0" dirty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ผลการวิจัย</a:t>
            </a:r>
            <a:endParaRPr lang="en-GB" sz="3600" b="1" kern="0" dirty="0">
              <a:solidFill>
                <a:schemeClr val="bg1"/>
              </a:solidFill>
              <a:latin typeface="+mj-lt"/>
              <a:ea typeface="Gulim" pitchFamily="34" charset="-127"/>
              <a:cs typeface="Angsana New" pitchFamily="18" charset="-34"/>
            </a:endParaRPr>
          </a:p>
        </p:txBody>
      </p:sp>
      <p:pic>
        <p:nvPicPr>
          <p:cNvPr id="22564" name="Picture 41" descr="D:\Thesis II\รูปข้าว\patum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7313" y="4572000"/>
            <a:ext cx="790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5" name="Picture 42" descr="D:\Thesis II\รูปข้าว\patum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3188" y="4643438"/>
            <a:ext cx="790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6" name="Picture 44" descr="D:\Thesis II\รูปข้าว\patum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180918" flipH="1">
            <a:off x="7310438" y="4330700"/>
            <a:ext cx="790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7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8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10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9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0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12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" y="5786438"/>
            <a:ext cx="728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ngsana New" pitchFamily="18" charset="-34"/>
                <a:cs typeface="Angsana New" pitchFamily="18" charset="-34"/>
              </a:rPr>
              <a:t>** </a:t>
            </a:r>
            <a:r>
              <a:rPr lang="th-TH" sz="2000">
                <a:latin typeface="Angsana New" pitchFamily="18" charset="-34"/>
                <a:cs typeface="Angsana New" pitchFamily="18" charset="-34"/>
              </a:rPr>
              <a:t>แตกต่างกันอย่างมีนัยสำคัญยิ่งที่ระดับนัยสำคัญ (α) </a:t>
            </a:r>
            <a:r>
              <a:rPr lang="en-US" sz="2000">
                <a:latin typeface="Angsana New" pitchFamily="18" charset="-34"/>
                <a:cs typeface="Angsana New" pitchFamily="18" charset="-34"/>
              </a:rPr>
              <a:t>0.01</a:t>
            </a:r>
          </a:p>
          <a:p>
            <a:endParaRPr lang="th-TH" sz="20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555" name="สี่เหลี่ยมผืนผ้า 10"/>
          <p:cNvSpPr>
            <a:spLocks noChangeArrowheads="1"/>
          </p:cNvSpPr>
          <p:nvPr/>
        </p:nvSpPr>
        <p:spPr bwMode="auto">
          <a:xfrm>
            <a:off x="1500188" y="1927225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 b="1"/>
          </a:p>
          <a:p>
            <a:endParaRPr lang="th-TH"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/>
        </p:nvGraphicFramePr>
        <p:xfrm>
          <a:off x="642938" y="1428750"/>
          <a:ext cx="7643866" cy="4206240"/>
        </p:xfrm>
        <a:graphic>
          <a:graphicData uri="http://schemas.openxmlformats.org/drawingml/2006/table">
            <a:tbl>
              <a:tblPr/>
              <a:tblGrid>
                <a:gridCol w="1357322"/>
                <a:gridCol w="1928826"/>
                <a:gridCol w="642942"/>
                <a:gridCol w="1143008"/>
                <a:gridCol w="1000132"/>
                <a:gridCol w="865201"/>
                <a:gridCol w="706435"/>
              </a:tblGrid>
              <a:tr h="305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</a:t>
                      </a:r>
                      <a:r>
                        <a:rPr lang="th-TH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ค่าผลตอบสนอง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แหล่งของความแปรปรวน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df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SS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MS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F-value 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P-value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final viscosity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Between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2991158.22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1495579.11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428.15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0.000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**</a:t>
                      </a:r>
                      <a:endParaRPr lang="en-US" sz="2000" baseline="30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7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Within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6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20958.66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3493.11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Total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8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3012116.88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94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setback from trough 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Between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735436.22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367718.11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437.58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0.000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**</a:t>
                      </a:r>
                      <a:endParaRPr lang="en-US" sz="2000" baseline="30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05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Within Groups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6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5042.00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840.33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05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Total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8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740478.22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5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pasting temperature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Between Groups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2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12485.68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6242.84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73339.76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0.000</a:t>
                      </a:r>
                      <a:r>
                        <a:rPr lang="en-US" sz="2000" baseline="30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**</a:t>
                      </a:r>
                      <a:endParaRPr lang="en-US" sz="2000" baseline="30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05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Within Groups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6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0.51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0.08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05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Total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8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12486.19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56525" marR="56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14375" y="5357813"/>
            <a:ext cx="735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>
                <a:latin typeface="Angsana New" pitchFamily="18" charset="-34"/>
                <a:cs typeface="Angsana New" pitchFamily="18" charset="-34"/>
              </a:rPr>
              <a:t>อักขระที่เหมือนกันในแนวคอลัมน์แสดงว่าไม่แตกต่างกันทางสถิติ </a:t>
            </a:r>
            <a:endParaRPr lang="en-US" sz="2000">
              <a:latin typeface="Angsana New" pitchFamily="18" charset="-34"/>
              <a:cs typeface="Angsana New" pitchFamily="18" charset="-34"/>
            </a:endParaRPr>
          </a:p>
          <a:p>
            <a:endParaRPr lang="th-TH" sz="200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1" name="ตาราง 20"/>
          <p:cNvGraphicFramePr>
            <a:graphicFrameLocks noGrp="1"/>
          </p:cNvGraphicFramePr>
          <p:nvPr/>
        </p:nvGraphicFramePr>
        <p:xfrm>
          <a:off x="714375" y="1500188"/>
          <a:ext cx="6429392" cy="3603939"/>
        </p:xfrm>
        <a:graphic>
          <a:graphicData uri="http://schemas.openxmlformats.org/drawingml/2006/table">
            <a:tbl>
              <a:tblPr/>
              <a:tblGrid>
                <a:gridCol w="1768082"/>
                <a:gridCol w="2049370"/>
                <a:gridCol w="2611940"/>
              </a:tblGrid>
              <a:tr h="392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ค่าผลตอบสนอง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แหล่งของข้าว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ค่าเฉลี่ย</a:t>
                      </a: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±</a:t>
                      </a: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ส่วนเบี่ยงเบนมาตรฐาน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0665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final viscosity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ข้าวที่ได้จากการทดลอง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3813.00 ± 64.16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6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ข้าวเก่า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2420.33 ± 64.81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6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ข้าวใหม่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3319.00 ± 46.51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65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setback from trough 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ข้าวที่ได้จากการทดลอง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1692.33 ± 41.36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6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ข้าวเก่า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992.67 ± 22.81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6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ข้าวใหม่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1366.33 ± 17.04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655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pasting temperature</a:t>
                      </a:r>
                      <a:endParaRPr lang="en-US" sz="2000" dirty="0" smtClean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ข้าวที่ได้จากการทดลอง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84.93 ± 0.49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6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ข้าวเก่า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5.93 ± 0.07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6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ข้าวใหม่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5.91 ± 0.10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39775" y="5246688"/>
            <a:ext cx="735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>
                <a:latin typeface="Angsana New" pitchFamily="18" charset="-34"/>
                <a:cs typeface="Angsana New" pitchFamily="18" charset="-34"/>
              </a:rPr>
              <a:t>อักขระที่เหมือนกันในแนวคอลัมน์แสดงว่าไม่แตกต่างกันทางสถิติ </a:t>
            </a:r>
            <a:endParaRPr lang="en-US" sz="2000">
              <a:latin typeface="Angsana New" pitchFamily="18" charset="-34"/>
              <a:cs typeface="Angsana New" pitchFamily="18" charset="-34"/>
            </a:endParaRPr>
          </a:p>
          <a:p>
            <a:endParaRPr lang="th-TH" sz="200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23" name="ตาราง 22"/>
          <p:cNvGraphicFramePr>
            <a:graphicFrameLocks noGrp="1"/>
          </p:cNvGraphicFramePr>
          <p:nvPr/>
        </p:nvGraphicFramePr>
        <p:xfrm>
          <a:off x="795338" y="1500188"/>
          <a:ext cx="6286544" cy="3603939"/>
        </p:xfrm>
        <a:graphic>
          <a:graphicData uri="http://schemas.openxmlformats.org/drawingml/2006/table">
            <a:tbl>
              <a:tblPr/>
              <a:tblGrid>
                <a:gridCol w="1728799"/>
                <a:gridCol w="2003837"/>
                <a:gridCol w="2553908"/>
              </a:tblGrid>
              <a:tr h="392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ค่าผลตอบสนอง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แหล่งของข้าว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ค่าเฉลี่ย</a:t>
                      </a: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±</a:t>
                      </a: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ส่วนเบี่ยงเบนมาตรฐาน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0665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final viscosity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ข้าวที่ได้จากการทดลอง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3813.00 ± 64.16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6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ข้าวเก่า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2420.33 ± 64.81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6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ข้าวใหม่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3319.00 ± 46.51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65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setback from trough 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ข้าวที่ได้จากการทดลอง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1692.33 ± 41.36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6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ข้าวเก่า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992.67 ± 22.81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6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ข้าวใหม่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1366.33 ± 17.04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6655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pasting temperature</a:t>
                      </a:r>
                      <a:endParaRPr lang="en-US" sz="2000" dirty="0" smtClean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ข้าวที่ได้จากการทดลอง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84.93 ± 0.49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66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ข้าวเก่า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5.93 ± 0.07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66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ข้าวใหม่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5.91 ± 0.10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4" name="สี่เหลี่ยมผืนผ้า 23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th-TH" altLang="ko-KR" sz="3600" b="1" kern="0" dirty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ผลการวิจัย</a:t>
            </a:r>
            <a:endParaRPr lang="en-GB" sz="3600" b="1" kern="0" dirty="0">
              <a:solidFill>
                <a:schemeClr val="bg1"/>
              </a:solidFill>
              <a:latin typeface="+mj-lt"/>
              <a:ea typeface="Gulim" pitchFamily="34" charset="-127"/>
              <a:cs typeface="Angsana New" pitchFamily="18" charset="-34"/>
            </a:endParaRPr>
          </a:p>
        </p:txBody>
      </p:sp>
      <p:pic>
        <p:nvPicPr>
          <p:cNvPr id="23696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97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98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99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2" grpId="0"/>
      <p:bldP spid="22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5" descr="D:\Thesis II\รูปข้าว\3picts-vert.jpg"/>
          <p:cNvPicPr>
            <a:picLocks noChangeAspect="1" noChangeArrowheads="1"/>
          </p:cNvPicPr>
          <p:nvPr/>
        </p:nvPicPr>
        <p:blipFill>
          <a:blip r:embed="rId2" cstate="print"/>
          <a:srcRect r="9360"/>
          <a:stretch>
            <a:fillRect/>
          </a:stretch>
        </p:blipFill>
        <p:spPr bwMode="auto">
          <a:xfrm>
            <a:off x="6215063" y="1571625"/>
            <a:ext cx="262413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" name="ตาราง 37"/>
          <p:cNvGraphicFramePr>
            <a:graphicFrameLocks noGrp="1"/>
          </p:cNvGraphicFramePr>
          <p:nvPr/>
        </p:nvGraphicFramePr>
        <p:xfrm>
          <a:off x="571500" y="2152650"/>
          <a:ext cx="5857875" cy="2362200"/>
        </p:xfrm>
        <a:graphic>
          <a:graphicData uri="http://schemas.openxmlformats.org/drawingml/2006/table">
            <a:tbl>
              <a:tblPr/>
              <a:tblGrid>
                <a:gridCol w="3024188"/>
                <a:gridCol w="630237"/>
                <a:gridCol w="769938"/>
                <a:gridCol w="700087"/>
                <a:gridCol w="733425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แหล่งความแปรปรวน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BrowalliaNew"/>
                          <a:cs typeface="BrowalliaNew"/>
                        </a:rPr>
                        <a:t>df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BrowalliaNew"/>
                          <a:cs typeface="BrowalliaNew"/>
                        </a:rPr>
                        <a:t>MS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BrowalliaNew"/>
                          <a:cs typeface="BrowalliaNew"/>
                        </a:rPr>
                        <a:t>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BrowalliaNew"/>
                          <a:cs typeface="BrowalliaNew"/>
                        </a:rPr>
                        <a:t>Sig.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ชนิดของข้าว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BrowalliaNew"/>
                          <a:cs typeface="BrowalliaNew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142.12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30.72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BrowalliaNew"/>
                          <a:cs typeface="BrowalliaNew"/>
                        </a:rPr>
                        <a:t>0.000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BrowalliaNew"/>
                          <a:cs typeface="BrowalliaNew"/>
                        </a:rPr>
                        <a:t>**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ปริมาณน้ำที่ใช้ในการหุงต้ม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BrowalliaNew"/>
                          <a:cs typeface="BrowalliaNew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14.78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3.19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BrowalliaNew"/>
                          <a:cs typeface="BrowalliaNew"/>
                        </a:rPr>
                        <a:t>0.065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BrowalliaNew"/>
                          <a:cs typeface="BrowalliaNew"/>
                        </a:rPr>
                        <a:t>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ชนิดของข้าว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*</a:t>
                      </a: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ปริมาณน้ำที่ใช้ในการหุงต้ม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BrowalliaNew"/>
                          <a:cs typeface="BrowalliaNew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11.93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2.58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BrowalliaNew"/>
                          <a:cs typeface="BrowalliaNew"/>
                        </a:rPr>
                        <a:t>0.073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BrowalliaNew"/>
                          <a:cs typeface="BrowalliaNew"/>
                        </a:rPr>
                        <a:t>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ความผิดพลาด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BrowalliaNew"/>
                          <a:cs typeface="BrowalliaNew"/>
                        </a:rPr>
                        <a:t>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4.63</a:t>
                      </a: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ผลรวม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ea typeface="BrowalliaNew"/>
                          <a:cs typeface="BrowalliaNew"/>
                        </a:rPr>
                        <a:t>26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1500" y="4648200"/>
            <a:ext cx="72866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ngsana New" pitchFamily="18" charset="-34"/>
              </a:rPr>
              <a:t>** </a:t>
            </a:r>
            <a:r>
              <a:rPr lang="th-TH" sz="2000">
                <a:latin typeface="Angsana New" pitchFamily="18" charset="-34"/>
                <a:cs typeface="Angsana New" pitchFamily="18" charset="-34"/>
              </a:rPr>
              <a:t>แตกต่างกันอย่างมีนัยสำคัญยิ่งที่ระดับนัยสำคัญ (α) </a:t>
            </a:r>
            <a:r>
              <a:rPr lang="en-US" sz="2000">
                <a:latin typeface="Angsana New" pitchFamily="18" charset="-34"/>
                <a:cs typeface="Angsana New" pitchFamily="18" charset="-34"/>
              </a:rPr>
              <a:t>0.01</a:t>
            </a:r>
          </a:p>
          <a:p>
            <a:r>
              <a:rPr lang="en-US" sz="2000">
                <a:latin typeface="Angsana New" pitchFamily="18" charset="-34"/>
              </a:rPr>
              <a:t>ns </a:t>
            </a:r>
            <a:r>
              <a:rPr lang="th-TH" sz="2000">
                <a:latin typeface="Angsana New" pitchFamily="18" charset="-34"/>
              </a:rPr>
              <a:t>ไม่แตกต่างกันทางสถิติ </a:t>
            </a:r>
            <a:endParaRPr lang="en-US" sz="2000">
              <a:latin typeface="Angsana New" pitchFamily="18" charset="-34"/>
            </a:endParaRPr>
          </a:p>
          <a:p>
            <a:endParaRPr lang="th-TH"/>
          </a:p>
        </p:txBody>
      </p:sp>
      <p:sp>
        <p:nvSpPr>
          <p:cNvPr id="24624" name="TextBox 10"/>
          <p:cNvSpPr txBox="1">
            <a:spLocks noChangeArrowheads="1"/>
          </p:cNvSpPr>
          <p:nvPr/>
        </p:nvSpPr>
        <p:spPr bwMode="auto">
          <a:xfrm>
            <a:off x="571500" y="1355725"/>
            <a:ext cx="3500438" cy="430213"/>
          </a:xfrm>
          <a:prstGeom prst="rect">
            <a:avLst/>
          </a:prstGeom>
          <a:noFill/>
          <a:ln w="9525">
            <a:solidFill>
              <a:schemeClr val="accent2"/>
            </a:solidFill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2200" b="1">
                <a:latin typeface="Angsana New" pitchFamily="18" charset="-34"/>
                <a:cs typeface="Angsana New" pitchFamily="18" charset="-34"/>
              </a:rPr>
              <a:t>ผลการวิเคราะห์</a:t>
            </a:r>
            <a:r>
              <a:rPr lang="th-TH" sz="2200" b="1"/>
              <a:t>ลักษณะการขยายปริมาตร</a:t>
            </a:r>
            <a:endParaRPr lang="th-TH" sz="2200" b="1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th-TH" altLang="ko-KR" sz="3600" b="1" kern="0" dirty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ผลการวิจัย</a:t>
            </a:r>
            <a:endParaRPr lang="en-GB" sz="3600" b="1" kern="0" dirty="0">
              <a:solidFill>
                <a:schemeClr val="bg1"/>
              </a:solidFill>
              <a:latin typeface="+mj-lt"/>
              <a:ea typeface="Gulim" pitchFamily="34" charset="-127"/>
              <a:cs typeface="Angsana New" pitchFamily="18" charset="-34"/>
            </a:endParaRPr>
          </a:p>
        </p:txBody>
      </p:sp>
      <p:pic>
        <p:nvPicPr>
          <p:cNvPr id="24627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8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9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0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6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" y="4083050"/>
            <a:ext cx="735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000">
                <a:latin typeface="Angsana New" pitchFamily="18" charset="-34"/>
              </a:rPr>
              <a:t>อักขระที่เหมือนกันในแนวคอลัมน์แสดงว่าไม่แตกต่างกันทางสถิติ </a:t>
            </a:r>
            <a:endParaRPr lang="en-US" sz="2000">
              <a:latin typeface="Angsana New" pitchFamily="18" charset="-34"/>
            </a:endParaRPr>
          </a:p>
          <a:p>
            <a:endParaRPr lang="th-TH" sz="2000">
              <a:latin typeface="Angsana New" pitchFamily="18" charset="-34"/>
            </a:endParaRPr>
          </a:p>
        </p:txBody>
      </p:sp>
      <p:graphicFrame>
        <p:nvGraphicFramePr>
          <p:cNvPr id="16" name="ตาราง 15"/>
          <p:cNvGraphicFramePr>
            <a:graphicFrameLocks noGrp="1"/>
          </p:cNvGraphicFramePr>
          <p:nvPr/>
        </p:nvGraphicFramePr>
        <p:xfrm>
          <a:off x="571500" y="2214563"/>
          <a:ext cx="5286375" cy="1806386"/>
        </p:xfrm>
        <a:graphic>
          <a:graphicData uri="http://schemas.openxmlformats.org/drawingml/2006/table">
            <a:tbl>
              <a:tblPr/>
              <a:tblGrid>
                <a:gridCol w="2232025"/>
                <a:gridCol w="305435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ชนิดข้าว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ค่าเฉลี่ย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±</a:t>
                      </a:r>
                      <a:r>
                        <a:rPr kumimoji="0" lang="th-TH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ส่วนเบี่ยงเบนมาตรฐาน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ข้าวที่ได้จากการทดลอง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kern="1600" dirty="0" smtClean="0">
                          <a:latin typeface="Angsana New"/>
                          <a:ea typeface="BrowalliaNew"/>
                          <a:cs typeface="Cordia New"/>
                        </a:rPr>
                        <a:t>           </a:t>
                      </a:r>
                      <a:r>
                        <a:rPr lang="en-US" sz="2000" kern="1600" dirty="0" smtClean="0">
                          <a:latin typeface="Angsana New"/>
                          <a:ea typeface="BrowalliaNew"/>
                          <a:cs typeface="Cordia New"/>
                        </a:rPr>
                        <a:t> 23.57</a:t>
                      </a:r>
                      <a:r>
                        <a:rPr lang="en-US" sz="1400" kern="1600" dirty="0" smtClean="0">
                          <a:latin typeface="Angsana New"/>
                          <a:ea typeface="BrowalliaNew"/>
                          <a:cs typeface="Cordia New"/>
                        </a:rPr>
                        <a:t>±</a:t>
                      </a:r>
                      <a:r>
                        <a:rPr lang="en-US" sz="2000" kern="1600" dirty="0" smtClean="0">
                          <a:latin typeface="Angsana New"/>
                          <a:ea typeface="BrowalliaNew"/>
                          <a:cs typeface="Cordia New"/>
                        </a:rPr>
                        <a:t>2.85</a:t>
                      </a:r>
                      <a:r>
                        <a:rPr lang="en-US" sz="2000" kern="1600" baseline="30000" dirty="0" smtClean="0">
                          <a:latin typeface="Angsana New"/>
                          <a:ea typeface="BrowalliaNew"/>
                          <a:cs typeface="Cordia New"/>
                        </a:rPr>
                        <a:t>a</a:t>
                      </a:r>
                      <a:endParaRPr lang="en-US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ข้าวใหม่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kern="1600" dirty="0" smtClean="0">
                          <a:latin typeface="Angsana New"/>
                          <a:ea typeface="BrowalliaNew"/>
                          <a:cs typeface="Cordia New"/>
                        </a:rPr>
                        <a:t>           </a:t>
                      </a:r>
                      <a:r>
                        <a:rPr lang="en-US" sz="2000" kern="1600" dirty="0" smtClean="0">
                          <a:latin typeface="Angsana New"/>
                          <a:ea typeface="BrowalliaNew"/>
                          <a:cs typeface="Cordia New"/>
                        </a:rPr>
                        <a:t> 16.78</a:t>
                      </a:r>
                      <a:r>
                        <a:rPr lang="en-US" sz="1400" kern="1600" dirty="0" smtClean="0">
                          <a:latin typeface="Angsana New"/>
                          <a:ea typeface="BrowalliaNew"/>
                          <a:cs typeface="Cordia New"/>
                        </a:rPr>
                        <a:t>±</a:t>
                      </a:r>
                      <a:r>
                        <a:rPr lang="en-US" sz="2000" kern="1600" dirty="0" smtClean="0">
                          <a:latin typeface="Angsana New"/>
                          <a:ea typeface="BrowalliaNew"/>
                          <a:cs typeface="Cordia New"/>
                        </a:rPr>
                        <a:t>2.98</a:t>
                      </a:r>
                      <a:r>
                        <a:rPr lang="en-US" sz="2000" kern="1600" baseline="30000" dirty="0" smtClean="0">
                          <a:latin typeface="Angsana New"/>
                          <a:ea typeface="BrowalliaNew"/>
                          <a:cs typeface="Cordia New"/>
                        </a:rPr>
                        <a:t>b</a:t>
                      </a:r>
                      <a:endParaRPr lang="en-US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ข้าวเก่า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68580" marR="68580" marT="635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600" dirty="0" smtClean="0">
                          <a:latin typeface="Angsana New"/>
                          <a:ea typeface="BrowalliaNew"/>
                          <a:cs typeface="Cordia New"/>
                        </a:rPr>
                        <a:t>             23.74</a:t>
                      </a:r>
                      <a:r>
                        <a:rPr lang="en-US" sz="1400" kern="1600" dirty="0" smtClean="0">
                          <a:latin typeface="Angsana New"/>
                          <a:ea typeface="BrowalliaNew"/>
                          <a:cs typeface="Cordia New"/>
                        </a:rPr>
                        <a:t>±</a:t>
                      </a:r>
                      <a:r>
                        <a:rPr lang="en-US" sz="2000" kern="1600" dirty="0" smtClean="0">
                          <a:latin typeface="Angsana New"/>
                          <a:ea typeface="BrowalliaNew"/>
                          <a:cs typeface="Cordia New"/>
                        </a:rPr>
                        <a:t>1.76</a:t>
                      </a:r>
                      <a:r>
                        <a:rPr lang="en-US" sz="2000" kern="1600" baseline="30000" dirty="0" smtClean="0">
                          <a:latin typeface="Angsana New"/>
                          <a:ea typeface="BrowalliaNew"/>
                          <a:cs typeface="Cordia New"/>
                        </a:rPr>
                        <a:t>a</a:t>
                      </a:r>
                      <a:endParaRPr lang="en-US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S6302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5"/>
            <a:ext cx="6786610" cy="3787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71625" y="2324100"/>
            <a:ext cx="1500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>
                <a:solidFill>
                  <a:schemeClr val="bg1"/>
                </a:solidFill>
              </a:rPr>
              <a:t>ข้าวทรีทต์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3929063" y="2286000"/>
            <a:ext cx="1071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>
                <a:solidFill>
                  <a:schemeClr val="bg1"/>
                </a:solidFill>
              </a:rPr>
              <a:t>ข้าวเก่า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6143625" y="2286000"/>
            <a:ext cx="1071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800" b="1">
                <a:solidFill>
                  <a:schemeClr val="bg1"/>
                </a:solidFill>
              </a:rPr>
              <a:t>ข้าวใหม่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th-TH" altLang="ko-KR" sz="3600" b="1" kern="0" dirty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ผลการวิจัย</a:t>
            </a:r>
            <a:endParaRPr lang="en-GB" sz="3600" b="1" kern="0" dirty="0">
              <a:solidFill>
                <a:schemeClr val="bg1"/>
              </a:solidFill>
              <a:latin typeface="+mj-lt"/>
              <a:ea typeface="Gulim" pitchFamily="34" charset="-127"/>
              <a:cs typeface="Angsana New" pitchFamily="18" charset="-34"/>
            </a:endParaRPr>
          </a:p>
        </p:txBody>
      </p:sp>
      <p:pic>
        <p:nvPicPr>
          <p:cNvPr id="25608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ChangeArrowheads="1"/>
          </p:cNvSpPr>
          <p:nvPr/>
        </p:nvSpPr>
        <p:spPr bwMode="gray">
          <a:xfrm>
            <a:off x="4594225" y="2838450"/>
            <a:ext cx="3906838" cy="2286000"/>
          </a:xfrm>
          <a:prstGeom prst="roundRect">
            <a:avLst>
              <a:gd name="adj" fmla="val 10347"/>
            </a:avLst>
          </a:prstGeom>
          <a:solidFill>
            <a:schemeClr val="accent1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</a:endParaRPr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gray">
          <a:xfrm>
            <a:off x="500063" y="2838450"/>
            <a:ext cx="3919537" cy="2286000"/>
          </a:xfrm>
          <a:prstGeom prst="roundRect">
            <a:avLst>
              <a:gd name="adj" fmla="val 10347"/>
            </a:avLst>
          </a:prstGeom>
          <a:solidFill>
            <a:schemeClr val="hlink"/>
          </a:solidFill>
          <a:ln w="50800">
            <a:solidFill>
              <a:schemeClr val="tx1"/>
            </a:solidFill>
            <a:round/>
            <a:headEnd/>
            <a:tailEnd/>
          </a:ln>
          <a:effectLst>
            <a:outerShdw dist="107763" dir="81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th-TH"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57600" y="2000250"/>
            <a:ext cx="790575" cy="1976438"/>
            <a:chOff x="2304" y="1344"/>
            <a:chExt cx="498" cy="1245"/>
          </a:xfrm>
        </p:grpSpPr>
        <p:sp>
          <p:nvSpPr>
            <p:cNvPr id="95238" name="Freeform 6"/>
            <p:cNvSpPr>
              <a:spLocks/>
            </p:cNvSpPr>
            <p:nvPr/>
          </p:nvSpPr>
          <p:spPr bwMode="gray">
            <a:xfrm>
              <a:off x="2425" y="1344"/>
              <a:ext cx="233" cy="25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>
                <a:latin typeface="Arial" charset="0"/>
              </a:endParaRPr>
            </a:p>
          </p:txBody>
        </p:sp>
        <p:sp>
          <p:nvSpPr>
            <p:cNvPr id="95239" name="Freeform 7"/>
            <p:cNvSpPr>
              <a:spLocks/>
            </p:cNvSpPr>
            <p:nvPr/>
          </p:nvSpPr>
          <p:spPr bwMode="gray">
            <a:xfrm>
              <a:off x="2304" y="1625"/>
              <a:ext cx="498" cy="964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>
                <a:latin typeface="Arial" charset="0"/>
              </a:endParaRPr>
            </a:p>
          </p:txBody>
        </p:sp>
      </p:grpSp>
      <p:sp>
        <p:nvSpPr>
          <p:cNvPr id="26629" name="Text Box 8"/>
          <p:cNvSpPr txBox="1">
            <a:spLocks noChangeArrowheads="1"/>
          </p:cNvSpPr>
          <p:nvPr/>
        </p:nvSpPr>
        <p:spPr bwMode="gray">
          <a:xfrm>
            <a:off x="1000125" y="3067050"/>
            <a:ext cx="2857500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สภาวะที่เหมาะสมสำหรับ</a:t>
            </a:r>
          </a:p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กระบวนการเร่งความเก่าของ</a:t>
            </a:r>
          </a:p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ข้าวสารด้วยชุดให้ความร้อน</a:t>
            </a:r>
          </a:p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และความดันแก่ข้าวสารคือ</a:t>
            </a:r>
            <a:endParaRPr lang="en-US" sz="24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gray">
          <a:xfrm>
            <a:off x="5405438" y="3067050"/>
            <a:ext cx="3167062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อุณหภูมิ </a:t>
            </a:r>
            <a:r>
              <a:rPr lang="en-US" sz="2400" b="1">
                <a:solidFill>
                  <a:schemeClr val="bg1"/>
                </a:solidFill>
                <a:latin typeface="Angsana New" pitchFamily="18" charset="-34"/>
              </a:rPr>
              <a:t>79.19 </a:t>
            </a:r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องศาเซลเซียส ระยะเวลา</a:t>
            </a:r>
            <a:r>
              <a:rPr lang="en-US" sz="2400" b="1">
                <a:solidFill>
                  <a:schemeClr val="bg1"/>
                </a:solidFill>
                <a:latin typeface="Angsana New" pitchFamily="18" charset="-34"/>
              </a:rPr>
              <a:t> 67.88 </a:t>
            </a:r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นาที </a:t>
            </a:r>
          </a:p>
          <a:p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ความเร็วรอบ </a:t>
            </a:r>
            <a:r>
              <a:rPr lang="en-US" sz="2400" b="1">
                <a:solidFill>
                  <a:schemeClr val="bg1"/>
                </a:solidFill>
                <a:latin typeface="Angsana New" pitchFamily="18" charset="-34"/>
              </a:rPr>
              <a:t>33.74 </a:t>
            </a:r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รอบต่อนาที ความดัน </a:t>
            </a:r>
            <a:r>
              <a:rPr lang="en-US" sz="2400" b="1">
                <a:solidFill>
                  <a:schemeClr val="bg1"/>
                </a:solidFill>
                <a:latin typeface="Angsana New" pitchFamily="18" charset="-34"/>
              </a:rPr>
              <a:t>9.19 </a:t>
            </a:r>
            <a:r>
              <a:rPr lang="th-TH" sz="2400" b="1">
                <a:solidFill>
                  <a:schemeClr val="bg1"/>
                </a:solidFill>
                <a:latin typeface="Angsana New" pitchFamily="18" charset="-34"/>
              </a:rPr>
              <a:t>บาร์</a:t>
            </a:r>
            <a:endParaRPr lang="en-US" sz="2400" b="1">
              <a:solidFill>
                <a:schemeClr val="bg1"/>
              </a:solidFill>
              <a:latin typeface="Angsana New" pitchFamily="18" charset="-34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72000" y="2000250"/>
            <a:ext cx="790575" cy="1976438"/>
            <a:chOff x="2880" y="1344"/>
            <a:chExt cx="498" cy="1245"/>
          </a:xfrm>
        </p:grpSpPr>
        <p:sp>
          <p:nvSpPr>
            <p:cNvPr id="95243" name="Freeform 11"/>
            <p:cNvSpPr>
              <a:spLocks/>
            </p:cNvSpPr>
            <p:nvPr/>
          </p:nvSpPr>
          <p:spPr bwMode="gray">
            <a:xfrm>
              <a:off x="3001" y="1344"/>
              <a:ext cx="233" cy="254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61" y="3"/>
                </a:cxn>
                <a:cxn ang="0">
                  <a:pos x="186" y="12"/>
                </a:cxn>
                <a:cxn ang="0">
                  <a:pos x="209" y="25"/>
                </a:cxn>
                <a:cxn ang="0">
                  <a:pos x="228" y="42"/>
                </a:cxn>
                <a:cxn ang="0">
                  <a:pos x="245" y="64"/>
                </a:cxn>
                <a:cxn ang="0">
                  <a:pos x="257" y="88"/>
                </a:cxn>
                <a:cxn ang="0">
                  <a:pos x="265" y="116"/>
                </a:cxn>
                <a:cxn ang="0">
                  <a:pos x="267" y="146"/>
                </a:cxn>
                <a:cxn ang="0">
                  <a:pos x="265" y="175"/>
                </a:cxn>
                <a:cxn ang="0">
                  <a:pos x="257" y="203"/>
                </a:cxn>
                <a:cxn ang="0">
                  <a:pos x="245" y="227"/>
                </a:cxn>
                <a:cxn ang="0">
                  <a:pos x="228" y="249"/>
                </a:cxn>
                <a:cxn ang="0">
                  <a:pos x="209" y="267"/>
                </a:cxn>
                <a:cxn ang="0">
                  <a:pos x="186" y="281"/>
                </a:cxn>
                <a:cxn ang="0">
                  <a:pos x="161" y="289"/>
                </a:cxn>
                <a:cxn ang="0">
                  <a:pos x="133" y="292"/>
                </a:cxn>
                <a:cxn ang="0">
                  <a:pos x="103" y="288"/>
                </a:cxn>
                <a:cxn ang="0">
                  <a:pos x="75" y="277"/>
                </a:cxn>
                <a:cxn ang="0">
                  <a:pos x="51" y="260"/>
                </a:cxn>
                <a:cxn ang="0">
                  <a:pos x="29" y="237"/>
                </a:cxn>
                <a:cxn ang="0">
                  <a:pos x="13" y="210"/>
                </a:cxn>
                <a:cxn ang="0">
                  <a:pos x="4" y="178"/>
                </a:cxn>
                <a:cxn ang="0">
                  <a:pos x="0" y="146"/>
                </a:cxn>
                <a:cxn ang="0">
                  <a:pos x="4" y="113"/>
                </a:cxn>
                <a:cxn ang="0">
                  <a:pos x="13" y="81"/>
                </a:cxn>
                <a:cxn ang="0">
                  <a:pos x="29" y="54"/>
                </a:cxn>
                <a:cxn ang="0">
                  <a:pos x="51" y="32"/>
                </a:cxn>
                <a:cxn ang="0">
                  <a:pos x="75" y="14"/>
                </a:cxn>
                <a:cxn ang="0">
                  <a:pos x="103" y="3"/>
                </a:cxn>
                <a:cxn ang="0">
                  <a:pos x="133" y="0"/>
                </a:cxn>
              </a:cxnLst>
              <a:rect l="0" t="0" r="r" b="b"/>
              <a:pathLst>
                <a:path w="267" h="292">
                  <a:moveTo>
                    <a:pt x="133" y="0"/>
                  </a:moveTo>
                  <a:lnTo>
                    <a:pt x="161" y="3"/>
                  </a:lnTo>
                  <a:lnTo>
                    <a:pt x="186" y="12"/>
                  </a:lnTo>
                  <a:lnTo>
                    <a:pt x="209" y="25"/>
                  </a:lnTo>
                  <a:lnTo>
                    <a:pt x="228" y="42"/>
                  </a:lnTo>
                  <a:lnTo>
                    <a:pt x="245" y="64"/>
                  </a:lnTo>
                  <a:lnTo>
                    <a:pt x="257" y="88"/>
                  </a:lnTo>
                  <a:lnTo>
                    <a:pt x="265" y="116"/>
                  </a:lnTo>
                  <a:lnTo>
                    <a:pt x="267" y="146"/>
                  </a:lnTo>
                  <a:lnTo>
                    <a:pt x="265" y="175"/>
                  </a:lnTo>
                  <a:lnTo>
                    <a:pt x="257" y="203"/>
                  </a:lnTo>
                  <a:lnTo>
                    <a:pt x="245" y="227"/>
                  </a:lnTo>
                  <a:lnTo>
                    <a:pt x="228" y="249"/>
                  </a:lnTo>
                  <a:lnTo>
                    <a:pt x="209" y="267"/>
                  </a:lnTo>
                  <a:lnTo>
                    <a:pt x="186" y="281"/>
                  </a:lnTo>
                  <a:lnTo>
                    <a:pt x="161" y="289"/>
                  </a:lnTo>
                  <a:lnTo>
                    <a:pt x="133" y="292"/>
                  </a:lnTo>
                  <a:lnTo>
                    <a:pt x="103" y="288"/>
                  </a:lnTo>
                  <a:lnTo>
                    <a:pt x="75" y="277"/>
                  </a:lnTo>
                  <a:lnTo>
                    <a:pt x="51" y="260"/>
                  </a:lnTo>
                  <a:lnTo>
                    <a:pt x="29" y="237"/>
                  </a:lnTo>
                  <a:lnTo>
                    <a:pt x="13" y="210"/>
                  </a:lnTo>
                  <a:lnTo>
                    <a:pt x="4" y="178"/>
                  </a:lnTo>
                  <a:lnTo>
                    <a:pt x="0" y="146"/>
                  </a:lnTo>
                  <a:lnTo>
                    <a:pt x="4" y="113"/>
                  </a:lnTo>
                  <a:lnTo>
                    <a:pt x="13" y="81"/>
                  </a:lnTo>
                  <a:lnTo>
                    <a:pt x="29" y="54"/>
                  </a:lnTo>
                  <a:lnTo>
                    <a:pt x="51" y="32"/>
                  </a:lnTo>
                  <a:lnTo>
                    <a:pt x="75" y="14"/>
                  </a:lnTo>
                  <a:lnTo>
                    <a:pt x="103" y="3"/>
                  </a:lnTo>
                  <a:lnTo>
                    <a:pt x="1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>
                <a:latin typeface="Arial" charset="0"/>
              </a:endParaRPr>
            </a:p>
          </p:txBody>
        </p:sp>
        <p:sp>
          <p:nvSpPr>
            <p:cNvPr id="95244" name="Freeform 12"/>
            <p:cNvSpPr>
              <a:spLocks/>
            </p:cNvSpPr>
            <p:nvPr/>
          </p:nvSpPr>
          <p:spPr bwMode="gray">
            <a:xfrm>
              <a:off x="2880" y="1625"/>
              <a:ext cx="498" cy="964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30" y="32"/>
                </a:cxn>
                <a:cxn ang="0">
                  <a:pos x="4" y="75"/>
                </a:cxn>
                <a:cxn ang="0">
                  <a:pos x="0" y="509"/>
                </a:cxn>
                <a:cxn ang="0">
                  <a:pos x="1" y="516"/>
                </a:cxn>
                <a:cxn ang="0">
                  <a:pos x="9" y="533"/>
                </a:cxn>
                <a:cxn ang="0">
                  <a:pos x="26" y="550"/>
                </a:cxn>
                <a:cxn ang="0">
                  <a:pos x="56" y="557"/>
                </a:cxn>
                <a:cxn ang="0">
                  <a:pos x="84" y="551"/>
                </a:cxn>
                <a:cxn ang="0">
                  <a:pos x="100" y="534"/>
                </a:cxn>
                <a:cxn ang="0">
                  <a:pos x="106" y="516"/>
                </a:cxn>
                <a:cxn ang="0">
                  <a:pos x="108" y="503"/>
                </a:cxn>
                <a:cxn ang="0">
                  <a:pos x="108" y="166"/>
                </a:cxn>
                <a:cxn ang="0">
                  <a:pos x="135" y="1066"/>
                </a:cxn>
                <a:cxn ang="0">
                  <a:pos x="138" y="1073"/>
                </a:cxn>
                <a:cxn ang="0">
                  <a:pos x="151" y="1089"/>
                </a:cxn>
                <a:cxn ang="0">
                  <a:pos x="174" y="1105"/>
                </a:cxn>
                <a:cxn ang="0">
                  <a:pos x="199" y="1111"/>
                </a:cxn>
                <a:cxn ang="0">
                  <a:pos x="227" y="1110"/>
                </a:cxn>
                <a:cxn ang="0">
                  <a:pos x="255" y="1097"/>
                </a:cxn>
                <a:cxn ang="0">
                  <a:pos x="272" y="1080"/>
                </a:cxn>
                <a:cxn ang="0">
                  <a:pos x="278" y="1068"/>
                </a:cxn>
                <a:cxn ang="0">
                  <a:pos x="279" y="499"/>
                </a:cxn>
                <a:cxn ang="0">
                  <a:pos x="302" y="503"/>
                </a:cxn>
                <a:cxn ang="0">
                  <a:pos x="302" y="534"/>
                </a:cxn>
                <a:cxn ang="0">
                  <a:pos x="304" y="590"/>
                </a:cxn>
                <a:cxn ang="0">
                  <a:pos x="304" y="664"/>
                </a:cxn>
                <a:cxn ang="0">
                  <a:pos x="304" y="750"/>
                </a:cxn>
                <a:cxn ang="0">
                  <a:pos x="304" y="838"/>
                </a:cxn>
                <a:cxn ang="0">
                  <a:pos x="305" y="926"/>
                </a:cxn>
                <a:cxn ang="0">
                  <a:pos x="305" y="1004"/>
                </a:cxn>
                <a:cxn ang="0">
                  <a:pos x="305" y="1066"/>
                </a:cxn>
                <a:cxn ang="0">
                  <a:pos x="306" y="1073"/>
                </a:cxn>
                <a:cxn ang="0">
                  <a:pos x="315" y="1088"/>
                </a:cxn>
                <a:cxn ang="0">
                  <a:pos x="335" y="1103"/>
                </a:cxn>
                <a:cxn ang="0">
                  <a:pos x="372" y="1111"/>
                </a:cxn>
                <a:cxn ang="0">
                  <a:pos x="408" y="1103"/>
                </a:cxn>
                <a:cxn ang="0">
                  <a:pos x="429" y="1089"/>
                </a:cxn>
                <a:cxn ang="0">
                  <a:pos x="437" y="1073"/>
                </a:cxn>
                <a:cxn ang="0">
                  <a:pos x="438" y="1067"/>
                </a:cxn>
                <a:cxn ang="0">
                  <a:pos x="466" y="166"/>
                </a:cxn>
                <a:cxn ang="0">
                  <a:pos x="468" y="503"/>
                </a:cxn>
                <a:cxn ang="0">
                  <a:pos x="472" y="517"/>
                </a:cxn>
                <a:cxn ang="0">
                  <a:pos x="483" y="537"/>
                </a:cxn>
                <a:cxn ang="0">
                  <a:pos x="505" y="551"/>
                </a:cxn>
                <a:cxn ang="0">
                  <a:pos x="536" y="551"/>
                </a:cxn>
                <a:cxn ang="0">
                  <a:pos x="557" y="537"/>
                </a:cxn>
                <a:cxn ang="0">
                  <a:pos x="570" y="517"/>
                </a:cxn>
                <a:cxn ang="0">
                  <a:pos x="573" y="508"/>
                </a:cxn>
                <a:cxn ang="0">
                  <a:pos x="572" y="68"/>
                </a:cxn>
                <a:cxn ang="0">
                  <a:pos x="546" y="28"/>
                </a:cxn>
                <a:cxn ang="0">
                  <a:pos x="506" y="4"/>
                </a:cxn>
                <a:cxn ang="0">
                  <a:pos x="94" y="0"/>
                </a:cxn>
              </a:cxnLst>
              <a:rect l="0" t="0" r="r" b="b"/>
              <a:pathLst>
                <a:path w="573" h="1111">
                  <a:moveTo>
                    <a:pt x="94" y="0"/>
                  </a:moveTo>
                  <a:lnTo>
                    <a:pt x="72" y="5"/>
                  </a:lnTo>
                  <a:lnTo>
                    <a:pt x="50" y="16"/>
                  </a:lnTo>
                  <a:lnTo>
                    <a:pt x="30" y="32"/>
                  </a:lnTo>
                  <a:lnTo>
                    <a:pt x="15" y="53"/>
                  </a:lnTo>
                  <a:lnTo>
                    <a:pt x="4" y="75"/>
                  </a:lnTo>
                  <a:lnTo>
                    <a:pt x="0" y="99"/>
                  </a:lnTo>
                  <a:lnTo>
                    <a:pt x="0" y="509"/>
                  </a:lnTo>
                  <a:lnTo>
                    <a:pt x="0" y="511"/>
                  </a:lnTo>
                  <a:lnTo>
                    <a:pt x="1" y="516"/>
                  </a:lnTo>
                  <a:lnTo>
                    <a:pt x="4" y="525"/>
                  </a:lnTo>
                  <a:lnTo>
                    <a:pt x="9" y="533"/>
                  </a:lnTo>
                  <a:lnTo>
                    <a:pt x="16" y="543"/>
                  </a:lnTo>
                  <a:lnTo>
                    <a:pt x="26" y="550"/>
                  </a:lnTo>
                  <a:lnTo>
                    <a:pt x="39" y="556"/>
                  </a:lnTo>
                  <a:lnTo>
                    <a:pt x="56" y="557"/>
                  </a:lnTo>
                  <a:lnTo>
                    <a:pt x="72" y="556"/>
                  </a:lnTo>
                  <a:lnTo>
                    <a:pt x="84" y="551"/>
                  </a:lnTo>
                  <a:lnTo>
                    <a:pt x="92" y="543"/>
                  </a:lnTo>
                  <a:lnTo>
                    <a:pt x="100" y="534"/>
                  </a:lnTo>
                  <a:lnTo>
                    <a:pt x="103" y="525"/>
                  </a:lnTo>
                  <a:lnTo>
                    <a:pt x="106" y="516"/>
                  </a:lnTo>
                  <a:lnTo>
                    <a:pt x="107" y="508"/>
                  </a:lnTo>
                  <a:lnTo>
                    <a:pt x="108" y="503"/>
                  </a:lnTo>
                  <a:lnTo>
                    <a:pt x="108" y="500"/>
                  </a:lnTo>
                  <a:lnTo>
                    <a:pt x="108" y="166"/>
                  </a:lnTo>
                  <a:lnTo>
                    <a:pt x="134" y="167"/>
                  </a:lnTo>
                  <a:lnTo>
                    <a:pt x="135" y="1066"/>
                  </a:lnTo>
                  <a:lnTo>
                    <a:pt x="136" y="1068"/>
                  </a:lnTo>
                  <a:lnTo>
                    <a:pt x="138" y="1073"/>
                  </a:lnTo>
                  <a:lnTo>
                    <a:pt x="143" y="1080"/>
                  </a:lnTo>
                  <a:lnTo>
                    <a:pt x="151" y="1089"/>
                  </a:lnTo>
                  <a:lnTo>
                    <a:pt x="162" y="1097"/>
                  </a:lnTo>
                  <a:lnTo>
                    <a:pt x="174" y="1105"/>
                  </a:lnTo>
                  <a:lnTo>
                    <a:pt x="189" y="1110"/>
                  </a:lnTo>
                  <a:lnTo>
                    <a:pt x="199" y="1111"/>
                  </a:lnTo>
                  <a:lnTo>
                    <a:pt x="217" y="1111"/>
                  </a:lnTo>
                  <a:lnTo>
                    <a:pt x="227" y="1110"/>
                  </a:lnTo>
                  <a:lnTo>
                    <a:pt x="243" y="1105"/>
                  </a:lnTo>
                  <a:lnTo>
                    <a:pt x="255" y="1097"/>
                  </a:lnTo>
                  <a:lnTo>
                    <a:pt x="265" y="1089"/>
                  </a:lnTo>
                  <a:lnTo>
                    <a:pt x="272" y="1080"/>
                  </a:lnTo>
                  <a:lnTo>
                    <a:pt x="276" y="1073"/>
                  </a:lnTo>
                  <a:lnTo>
                    <a:pt x="278" y="1068"/>
                  </a:lnTo>
                  <a:lnTo>
                    <a:pt x="279" y="1066"/>
                  </a:lnTo>
                  <a:lnTo>
                    <a:pt x="279" y="499"/>
                  </a:lnTo>
                  <a:lnTo>
                    <a:pt x="302" y="499"/>
                  </a:lnTo>
                  <a:lnTo>
                    <a:pt x="302" y="503"/>
                  </a:lnTo>
                  <a:lnTo>
                    <a:pt x="302" y="515"/>
                  </a:lnTo>
                  <a:lnTo>
                    <a:pt x="302" y="534"/>
                  </a:lnTo>
                  <a:lnTo>
                    <a:pt x="302" y="560"/>
                  </a:lnTo>
                  <a:lnTo>
                    <a:pt x="304" y="590"/>
                  </a:lnTo>
                  <a:lnTo>
                    <a:pt x="304" y="626"/>
                  </a:lnTo>
                  <a:lnTo>
                    <a:pt x="304" y="664"/>
                  </a:lnTo>
                  <a:lnTo>
                    <a:pt x="304" y="706"/>
                  </a:lnTo>
                  <a:lnTo>
                    <a:pt x="304" y="750"/>
                  </a:lnTo>
                  <a:lnTo>
                    <a:pt x="304" y="793"/>
                  </a:lnTo>
                  <a:lnTo>
                    <a:pt x="304" y="838"/>
                  </a:lnTo>
                  <a:lnTo>
                    <a:pt x="305" y="882"/>
                  </a:lnTo>
                  <a:lnTo>
                    <a:pt x="305" y="926"/>
                  </a:lnTo>
                  <a:lnTo>
                    <a:pt x="305" y="966"/>
                  </a:lnTo>
                  <a:lnTo>
                    <a:pt x="305" y="1004"/>
                  </a:lnTo>
                  <a:lnTo>
                    <a:pt x="305" y="1037"/>
                  </a:lnTo>
                  <a:lnTo>
                    <a:pt x="305" y="1066"/>
                  </a:lnTo>
                  <a:lnTo>
                    <a:pt x="305" y="1067"/>
                  </a:lnTo>
                  <a:lnTo>
                    <a:pt x="306" y="1073"/>
                  </a:lnTo>
                  <a:lnTo>
                    <a:pt x="310" y="1079"/>
                  </a:lnTo>
                  <a:lnTo>
                    <a:pt x="315" y="1088"/>
                  </a:lnTo>
                  <a:lnTo>
                    <a:pt x="323" y="1096"/>
                  </a:lnTo>
                  <a:lnTo>
                    <a:pt x="335" y="1103"/>
                  </a:lnTo>
                  <a:lnTo>
                    <a:pt x="351" y="1108"/>
                  </a:lnTo>
                  <a:lnTo>
                    <a:pt x="372" y="1111"/>
                  </a:lnTo>
                  <a:lnTo>
                    <a:pt x="392" y="1108"/>
                  </a:lnTo>
                  <a:lnTo>
                    <a:pt x="408" y="1103"/>
                  </a:lnTo>
                  <a:lnTo>
                    <a:pt x="420" y="1096"/>
                  </a:lnTo>
                  <a:lnTo>
                    <a:pt x="429" y="1089"/>
                  </a:lnTo>
                  <a:lnTo>
                    <a:pt x="434" y="1080"/>
                  </a:lnTo>
                  <a:lnTo>
                    <a:pt x="437" y="1073"/>
                  </a:lnTo>
                  <a:lnTo>
                    <a:pt x="438" y="1068"/>
                  </a:lnTo>
                  <a:lnTo>
                    <a:pt x="438" y="1067"/>
                  </a:lnTo>
                  <a:lnTo>
                    <a:pt x="440" y="166"/>
                  </a:lnTo>
                  <a:lnTo>
                    <a:pt x="466" y="166"/>
                  </a:lnTo>
                  <a:lnTo>
                    <a:pt x="466" y="500"/>
                  </a:lnTo>
                  <a:lnTo>
                    <a:pt x="468" y="503"/>
                  </a:lnTo>
                  <a:lnTo>
                    <a:pt x="469" y="509"/>
                  </a:lnTo>
                  <a:lnTo>
                    <a:pt x="472" y="517"/>
                  </a:lnTo>
                  <a:lnTo>
                    <a:pt x="477" y="527"/>
                  </a:lnTo>
                  <a:lnTo>
                    <a:pt x="483" y="537"/>
                  </a:lnTo>
                  <a:lnTo>
                    <a:pt x="493" y="545"/>
                  </a:lnTo>
                  <a:lnTo>
                    <a:pt x="505" y="551"/>
                  </a:lnTo>
                  <a:lnTo>
                    <a:pt x="520" y="554"/>
                  </a:lnTo>
                  <a:lnTo>
                    <a:pt x="536" y="551"/>
                  </a:lnTo>
                  <a:lnTo>
                    <a:pt x="548" y="545"/>
                  </a:lnTo>
                  <a:lnTo>
                    <a:pt x="557" y="537"/>
                  </a:lnTo>
                  <a:lnTo>
                    <a:pt x="563" y="527"/>
                  </a:lnTo>
                  <a:lnTo>
                    <a:pt x="570" y="517"/>
                  </a:lnTo>
                  <a:lnTo>
                    <a:pt x="573" y="510"/>
                  </a:lnTo>
                  <a:lnTo>
                    <a:pt x="573" y="508"/>
                  </a:lnTo>
                  <a:lnTo>
                    <a:pt x="573" y="79"/>
                  </a:lnTo>
                  <a:lnTo>
                    <a:pt x="572" y="68"/>
                  </a:lnTo>
                  <a:lnTo>
                    <a:pt x="561" y="47"/>
                  </a:lnTo>
                  <a:lnTo>
                    <a:pt x="546" y="28"/>
                  </a:lnTo>
                  <a:lnTo>
                    <a:pt x="528" y="14"/>
                  </a:lnTo>
                  <a:lnTo>
                    <a:pt x="506" y="4"/>
                  </a:lnTo>
                  <a:lnTo>
                    <a:pt x="485" y="0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>
                <a:latin typeface="Arial" charset="0"/>
              </a:endParaRPr>
            </a:p>
          </p:txBody>
        </p:sp>
      </p:grpSp>
      <p:sp>
        <p:nvSpPr>
          <p:cNvPr id="41993" name="ชื่อเรื่อง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สรุปผลการวิจัย</a:t>
            </a:r>
            <a:endParaRPr lang="th-TH" sz="3600" b="1" dirty="0" smtClean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26634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5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000125" y="642938"/>
            <a:ext cx="9986963" cy="1547812"/>
          </a:xfrm>
        </p:spPr>
        <p:txBody>
          <a:bodyPr/>
          <a:lstStyle/>
          <a:p>
            <a:pPr eaLnBrk="1" hangingPunct="1">
              <a:defRPr/>
            </a:pPr>
            <a:r>
              <a:rPr lang="th-TH" sz="2800" b="1" dirty="0" smtClean="0"/>
              <a:t>การเร่งความเก่าของข้าวสารด้วยความร้อนร่วมกับความดันสูง</a:t>
            </a:r>
            <a:br>
              <a:rPr lang="th-TH" sz="2800" b="1" dirty="0" smtClean="0"/>
            </a:br>
            <a:r>
              <a:rPr lang="th-TH" sz="800" b="1" dirty="0" smtClean="0"/>
              <a:t/>
            </a:r>
            <a:br>
              <a:rPr lang="th-TH" sz="800" b="1" dirty="0" smtClean="0"/>
            </a:br>
            <a:r>
              <a:rPr lang="en-US" sz="1400" dirty="0" smtClean="0"/>
              <a:t> </a:t>
            </a:r>
            <a:r>
              <a:rPr lang="en-US" sz="1600" dirty="0" smtClean="0"/>
              <a:t>ACCELERATED AGEING OF MILLED RICE BY</a:t>
            </a:r>
            <a:br>
              <a:rPr lang="en-US" sz="1600" dirty="0" smtClean="0"/>
            </a:br>
            <a:r>
              <a:rPr lang="en-US" sz="800" dirty="0" smtClean="0"/>
              <a:t> </a:t>
            </a:r>
            <a:br>
              <a:rPr lang="en-US" sz="800" dirty="0" smtClean="0"/>
            </a:br>
            <a:r>
              <a:rPr lang="en-US" sz="1600" dirty="0" smtClean="0"/>
              <a:t>HEAT TREATMENT AND PRESSURIZATION</a:t>
            </a:r>
            <a:endParaRPr lang="en-US" sz="1600" dirty="0" smtClean="0">
              <a:solidFill>
                <a:srgbClr val="B8E32F"/>
              </a:solidFill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947988" y="2362200"/>
            <a:ext cx="6053137" cy="533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ngsana New" pitchFamily="18" charset="-34"/>
                <a:cs typeface="Angsana New" pitchFamily="18" charset="-34"/>
              </a:rPr>
              <a:t>Part III: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 กระบวนการเจลาทิไนเซชันกับคุณสมบัติของน้ำแป้ง</a:t>
            </a:r>
            <a:endParaRPr lang="en-US" b="1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4" name="Picture 1" descr="C:\Documents and Settings\ADMIN\Desktop\thesis-nan\รูปข้าว\869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54338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D:\Thesis II\รูปข้าว\1_pre.jpg"/>
          <p:cNvPicPr>
            <a:picLocks noChangeAspect="1" noChangeArrowheads="1"/>
          </p:cNvPicPr>
          <p:nvPr/>
        </p:nvPicPr>
        <p:blipFill>
          <a:blip r:embed="rId3" cstate="print"/>
          <a:srcRect l="6686" t="22644" r="6686" b="22644"/>
          <a:stretch>
            <a:fillRect/>
          </a:stretch>
        </p:blipFill>
        <p:spPr bwMode="auto">
          <a:xfrm>
            <a:off x="0" y="4214813"/>
            <a:ext cx="185737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D:\Thesis II\รูปข้าว\37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2954338"/>
            <a:ext cx="185737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3" descr="D:\Thesis II\รูปข้าว\116426340618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176713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9" descr="D:\Thesis II\รูปข้าว\mages.jpg"/>
          <p:cNvPicPr>
            <a:picLocks noChangeAspect="1" noChangeArrowheads="1"/>
          </p:cNvPicPr>
          <p:nvPr/>
        </p:nvPicPr>
        <p:blipFill>
          <a:blip r:embed="rId6" cstate="print"/>
          <a:srcRect b="5882"/>
          <a:stretch>
            <a:fillRect/>
          </a:stretch>
        </p:blipFill>
        <p:spPr bwMode="auto">
          <a:xfrm>
            <a:off x="7358063" y="4143375"/>
            <a:ext cx="1785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8" descr="D:\Thesis II\รูปข้าว\m2666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75" y="2954338"/>
            <a:ext cx="1785938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2" descr="D:\Thesis II\รูปข้าว\spd_20080529162219_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13" y="4156075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5" descr="D:\Thesis II\รูปข้าว\a221201.jpg"/>
          <p:cNvPicPr>
            <a:picLocks noChangeAspect="1" noChangeArrowheads="1"/>
          </p:cNvPicPr>
          <p:nvPr/>
        </p:nvPicPr>
        <p:blipFill>
          <a:blip r:embed="rId9" cstate="print"/>
          <a:srcRect b="7813"/>
          <a:stretch>
            <a:fillRect/>
          </a:stretch>
        </p:blipFill>
        <p:spPr bwMode="auto">
          <a:xfrm>
            <a:off x="3643313" y="2954338"/>
            <a:ext cx="185737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D:\Logo mju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1472" y="363270"/>
            <a:ext cx="1500198" cy="1494094"/>
          </a:xfrm>
          <a:prstGeom prst="ellipse">
            <a:avLst/>
          </a:prstGeom>
          <a:noFill/>
        </p:spPr>
      </p:pic>
      <p:sp>
        <p:nvSpPr>
          <p:cNvPr id="28" name="สี่เหลี่ยมผืนผ้า 27"/>
          <p:cNvSpPr/>
          <p:nvPr/>
        </p:nvSpPr>
        <p:spPr>
          <a:xfrm>
            <a:off x="7858125" y="6286500"/>
            <a:ext cx="1071563" cy="428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5134" name="Picture 11" descr="D:\Thesis II\รูปข้าว\37330bc54e508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63" y="2949575"/>
            <a:ext cx="17859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6"/>
          <p:cNvSpPr>
            <a:spLocks noChangeArrowheads="1"/>
          </p:cNvSpPr>
          <p:nvPr/>
        </p:nvSpPr>
        <p:spPr bwMode="gray">
          <a:xfrm>
            <a:off x="4210050" y="2438400"/>
            <a:ext cx="76200" cy="228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36" name="TextBox 15"/>
          <p:cNvSpPr txBox="1">
            <a:spLocks noChangeArrowheads="1"/>
          </p:cNvSpPr>
          <p:nvPr/>
        </p:nvSpPr>
        <p:spPr bwMode="auto">
          <a:xfrm>
            <a:off x="4071938" y="5643563"/>
            <a:ext cx="4786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th-TH" sz="2000" b="1">
                <a:latin typeface="Angsana New" pitchFamily="18" charset="-34"/>
                <a:cs typeface="Angsana New" pitchFamily="18" charset="-34"/>
              </a:rPr>
              <a:t>สุเนตร สืบค้า</a:t>
            </a:r>
            <a:r>
              <a:rPr lang="en-US" sz="2000" b="1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b="1">
                <a:latin typeface="Angsana New" pitchFamily="18" charset="-34"/>
                <a:cs typeface="Angsana New" pitchFamily="18" charset="-34"/>
              </a:rPr>
              <a:t>สุธยา พิมพ์พิไล</a:t>
            </a:r>
            <a:r>
              <a:rPr lang="th-TH" sz="2000" b="1" baseline="3000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b="1">
                <a:latin typeface="Angsana New" pitchFamily="18" charset="-34"/>
                <a:cs typeface="Angsana New" pitchFamily="18" charset="-34"/>
              </a:rPr>
              <a:t>และอรุณี คงดี</a:t>
            </a:r>
          </a:p>
          <a:p>
            <a:pPr algn="r"/>
            <a:r>
              <a:rPr lang="th-TH" sz="2000" b="1">
                <a:latin typeface="Angsana New" pitchFamily="18" charset="-34"/>
                <a:cs typeface="Angsana New" pitchFamily="18" charset="-34"/>
              </a:rPr>
              <a:t>คณะวิศวกรรมและอุตสาหกรรมเกษตร </a:t>
            </a:r>
          </a:p>
          <a:p>
            <a:pPr algn="r"/>
            <a:r>
              <a:rPr lang="th-TH" sz="2000" b="1">
                <a:latin typeface="Angsana New" pitchFamily="18" charset="-34"/>
                <a:cs typeface="Angsana New" pitchFamily="18" charset="-34"/>
              </a:rPr>
              <a:t>คณะวิทยาศาสตร์ มหาวิทยาลัยแม่โจ้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6C670E5-71B0-4FD0-86CE-FEE10123745B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1EE69C8-C8AA-453E-8241-B2B3E6AF03B3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4100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63" y="1219200"/>
            <a:ext cx="8420100" cy="3495675"/>
          </a:xfrm>
        </p:spPr>
        <p:txBody>
          <a:bodyPr/>
          <a:lstStyle/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อุณหภูมิ และความดันมีผลต่อการเปลี่ยนแปลงคุณภาพของข้าวสารที่ให้ลักษณะความหนืดใกล้เคียงกับข้าวสารเก่า (</a:t>
            </a:r>
            <a:r>
              <a:rPr lang="th-TH" b="1" smtClean="0"/>
              <a:t>นาฏชนก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 และคณะ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, 255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3) </a:t>
            </a:r>
          </a:p>
          <a:p>
            <a:endParaRPr lang="th-TH" sz="900" b="1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การทำลายผนังเซลล์บางส่วนของอนุภาคแป้งด้วยความดัน (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100 MPa)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ร่วมกับเอนไซม์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actinase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จะช่วยเพิ่มการพองตัว และการเกิดเจลาทิไนเซชันของแป้ง (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Watanabe, 1991)</a:t>
            </a:r>
          </a:p>
          <a:p>
            <a:endParaRPr lang="th-TH" sz="900" b="1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ความดันที่สูงขึ้น (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0.1-10 MPa)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 ช่วยเพิ่มการแพร่ของน้ำเข้าสู่ส่วนอสัณฐาน (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amorphous)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ของอนุภาคแป้งและเสริมการเกิดเจลาทิไนเซชัน (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Liu, 2009)</a:t>
            </a:r>
            <a:endParaRPr lang="th-TH" b="1" smtClean="0">
              <a:latin typeface="Angsana New" pitchFamily="18" charset="-34"/>
              <a:cs typeface="Angsana New" pitchFamily="18" charset="-34"/>
            </a:endParaRPr>
          </a:p>
          <a:p>
            <a:endParaRPr lang="th-TH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4102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" descr="D:\Thesis II\รูปข้าว\5ITABWCAGIMR5LCA60YD0ACAW3R16VCA3HCP29CA0A8G8WCANHZOY5CAP52Y0TCA8F0JBCCADTL767CAILRC93CAD64B4DCAO0TD3CCAQOO41KCA2N41K3CAOR0YGECACS0QUHCAAIC1MPCAGM9JM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0013" y="4643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2" descr="D:\Thesis II\รูปข้าว\creamofri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75" y="4908550"/>
            <a:ext cx="1643063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3" descr="D:\Thesis II\รูปข้าว\jasmineri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795838"/>
            <a:ext cx="228600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756EEB-CFDF-4F04-B96B-5C5B589C22A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0B547C62-66B9-4EC7-B42B-63DE362A6219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5124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63" y="1219200"/>
            <a:ext cx="8420100" cy="3495675"/>
          </a:xfrm>
        </p:spPr>
        <p:txBody>
          <a:bodyPr/>
          <a:lstStyle/>
          <a:p>
            <a:endParaRPr lang="th-TH" sz="900" b="1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ความดันสูง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(650 MPa)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ส่งผลให้การพองตัวของอนุภาคแป้งลดลง และการเกิดเจล</a:t>
            </a:r>
            <a:br>
              <a:rPr lang="th-TH" b="1" smtClean="0">
                <a:latin typeface="Angsana New" pitchFamily="18" charset="-34"/>
                <a:cs typeface="Angsana New" pitchFamily="18" charset="-34"/>
              </a:rPr>
            </a:br>
            <a:r>
              <a:rPr lang="th-TH" b="1" smtClean="0">
                <a:latin typeface="Angsana New" pitchFamily="18" charset="-34"/>
                <a:cs typeface="Angsana New" pitchFamily="18" charset="-34"/>
              </a:rPr>
              <a:t>ลดลง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 (Blaszczak et al., 2007)</a:t>
            </a:r>
          </a:p>
          <a:p>
            <a:endParaRPr lang="th-TH" sz="900" b="1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สมบัติเชิงลึกทางอุณหภาพ (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DSC)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มีความสัมพันธ์อย่างไรกับสมบัติด้านความหนืด (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RVA)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ของแป้งข้าวที่ศึกษา</a:t>
            </a:r>
          </a:p>
          <a:p>
            <a:endParaRPr lang="th-TH" b="1" smtClean="0">
              <a:latin typeface="Angsana New" pitchFamily="18" charset="-34"/>
              <a:cs typeface="Angsana New" pitchFamily="18" charset="-34"/>
            </a:endParaRPr>
          </a:p>
          <a:p>
            <a:endParaRPr lang="th-TH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5126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" descr="D:\Thesis II\รูปข้าว\5ITABWCAGIMR5LCA60YD0ACAW3R16VCA3HCP29CA0A8G8WCANHZOY5CAP52Y0TCA8F0JBCCADTL767CAILRC93CAD64B4DCAO0TD3CCAQOO41KCA2N41K3CAOR0YGECACS0QUHCAAIC1MPCAGM9JM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0013" y="4643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" descr="D:\Thesis II\รูปข้าว\creamofri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3" y="4429125"/>
            <a:ext cx="214312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3" descr="D:\Thesis II\รูปข้าว\jasmineri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429125"/>
            <a:ext cx="278606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ENG - AGRO, Maejowww.themegallery.com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2D7684-A616-43E0-9196-08EC9D89CD1D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9F9E6F95-DD06-4A9F-97BF-C76BC94C3A45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6149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357313"/>
            <a:ext cx="8420100" cy="3286125"/>
          </a:xfrm>
        </p:spPr>
        <p:txBody>
          <a:bodyPr/>
          <a:lstStyle/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เพื่อศึกษาความสัมพันธ์ระหว่างกระบวนการเจลาทิไนเซชันด้วยเทคนิคเชิงความร้อน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(Differential Scanning Calorimetry</a:t>
            </a:r>
            <a:r>
              <a:rPr lang="en-US" b="1" i="1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DSC)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กับคุณสมบัติด้านความหนืดของน้ำแป้งด้วยเทคนิคการวิเคราะห์ความหนืดแบบรวดเร็ว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(Rapid Viscosity Analysis, RVA)</a:t>
            </a:r>
            <a:endParaRPr lang="th-TH" b="1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ผลที่ได้ใช้ในการคาดคะเน</a:t>
            </a:r>
          </a:p>
          <a:p>
            <a:pPr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การออกแบบระบบผลิตในระดับอุตสาหกรรม </a:t>
            </a:r>
          </a:p>
          <a:p>
            <a:pPr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การปรับปรุงคุณภาพของผลิตภัณฑ์จากข้าว </a:t>
            </a:r>
          </a:p>
          <a:p>
            <a:pPr>
              <a:buFont typeface="Wingdings" pitchFamily="2" charset="2"/>
              <a:buNone/>
            </a:pPr>
            <a:endParaRPr lang="th-TH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th-TH" altLang="ko-KR" sz="3600" b="1" dirty="0" smtClean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วัตถุประสงค์</a:t>
            </a:r>
            <a:endParaRPr lang="en-GB" sz="3600" b="1" dirty="0" smtClean="0"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6152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5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" descr="D:\Thesis II\รูปข้าว\ขนมจีน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19675"/>
            <a:ext cx="29527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6" descr="D:\Thesis II\รูปข้าว\เส้นขนมจีน.jpg"/>
          <p:cNvPicPr>
            <a:picLocks noChangeAspect="1" noChangeArrowheads="1"/>
          </p:cNvPicPr>
          <p:nvPr/>
        </p:nvPicPr>
        <p:blipFill>
          <a:blip r:embed="rId7" cstate="print"/>
          <a:srcRect l="2380" t="1732" r="2380" b="3169"/>
          <a:stretch>
            <a:fillRect/>
          </a:stretch>
        </p:blipFill>
        <p:spPr bwMode="auto">
          <a:xfrm>
            <a:off x="5715000" y="5013325"/>
            <a:ext cx="32019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8" descr="D:\Thesis II\รูปข้าว\%E0%B8%81%E0%B9%8B%E0%B8%A7%E0%B8%A2%E0%B9%80%E0%B8%95%E0%B8%B5%E0%B9%8B%E0%B8%A2%E0%B8%A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38" y="5013325"/>
            <a:ext cx="27860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6"/>
          <p:cNvSpPr>
            <a:spLocks noGrp="1"/>
          </p:cNvSpPr>
          <p:nvPr>
            <p:ph idx="1"/>
          </p:nvPr>
        </p:nvSpPr>
        <p:spPr>
          <a:xfrm>
            <a:off x="2571750" y="1609725"/>
            <a:ext cx="6000750" cy="2962275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 สุเนตรและคณะ (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2552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) 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	 </a:t>
            </a:r>
            <a:r>
              <a:rPr lang="th-TH" sz="2400" smtClean="0">
                <a:latin typeface="Angsana New" pitchFamily="18" charset="-34"/>
                <a:cs typeface="Angsana New" pitchFamily="18" charset="-34"/>
              </a:rPr>
              <a:t>ประยุกต์ใช้ความร้อนและความดัน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400" smtClean="0">
                <a:latin typeface="Angsana New" pitchFamily="18" charset="-34"/>
                <a:cs typeface="Angsana New" pitchFamily="18" charset="-34"/>
              </a:rPr>
              <a:t>	 ในการเปลี่ยนข้าวสารใหม่ให้เป็นข้าวสารเก่าพบว่า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400" smtClean="0">
                <a:latin typeface="Angsana New" pitchFamily="18" charset="-34"/>
                <a:cs typeface="Angsana New" pitchFamily="18" charset="-34"/>
              </a:rPr>
              <a:t>	 ที่ความดัน 800 กิโลปาสคาล และความร้อน </a:t>
            </a:r>
            <a:r>
              <a:rPr lang="en-US" sz="2400" smtClean="0">
                <a:latin typeface="Angsana New" pitchFamily="18" charset="-34"/>
                <a:cs typeface="Angsana New" pitchFamily="18" charset="-34"/>
              </a:rPr>
              <a:t>80 </a:t>
            </a:r>
            <a:r>
              <a:rPr lang="th-TH" sz="2400" smtClean="0">
                <a:latin typeface="Angsana New" pitchFamily="18" charset="-34"/>
                <a:cs typeface="Angsana New" pitchFamily="18" charset="-34"/>
              </a:rPr>
              <a:t>องศาเซลเซียส </a:t>
            </a:r>
          </a:p>
        </p:txBody>
      </p:sp>
      <p:pic>
        <p:nvPicPr>
          <p:cNvPr id="10243" name="Picture 7" descr="D:\Thesis II\รูปข้าว\6picts-v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143000"/>
            <a:ext cx="19288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1" lang="th-TH" altLang="ko-KR" sz="3600" dirty="0" smtClean="0">
                <a:solidFill>
                  <a:srgbClr val="FFFFFF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ความสำคัญของปัญหา</a:t>
            </a:r>
            <a:endParaRPr lang="en-GB" sz="3600" dirty="0" smtClean="0">
              <a:ea typeface="Gulim" pitchFamily="34" charset="-127"/>
              <a:cs typeface="Angsana New" pitchFamily="18" charset="-34"/>
            </a:endParaRPr>
          </a:p>
        </p:txBody>
      </p:sp>
      <p:pic>
        <p:nvPicPr>
          <p:cNvPr id="11" name="รูปภาพ 10" descr="thairath145.jpg"/>
          <p:cNvPicPr>
            <a:picLocks noChangeAspect="1"/>
          </p:cNvPicPr>
          <p:nvPr/>
        </p:nvPicPr>
        <p:blipFill>
          <a:blip r:embed="rId3" cstate="print"/>
          <a:srcRect l="24999" t="22500" r="41667" b="42500"/>
          <a:stretch>
            <a:fillRect/>
          </a:stretch>
        </p:blipFill>
        <p:spPr>
          <a:xfrm>
            <a:off x="3143240" y="5929330"/>
            <a:ext cx="3786214" cy="285752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กระป๋อง 11"/>
          <p:cNvSpPr/>
          <p:nvPr/>
        </p:nvSpPr>
        <p:spPr>
          <a:xfrm rot="16200000">
            <a:off x="4107653" y="2893215"/>
            <a:ext cx="1857388" cy="3929090"/>
          </a:xfrm>
          <a:prstGeom prst="can">
            <a:avLst/>
          </a:prstGeom>
          <a:noFill/>
          <a:ln>
            <a:solidFill>
              <a:srgbClr val="BF1503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3" name="วงรี 12"/>
          <p:cNvSpPr/>
          <p:nvPr/>
        </p:nvSpPr>
        <p:spPr>
          <a:xfrm>
            <a:off x="4714875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4" name="วงรี 13"/>
          <p:cNvSpPr/>
          <p:nvPr/>
        </p:nvSpPr>
        <p:spPr>
          <a:xfrm>
            <a:off x="3929063" y="4643438"/>
            <a:ext cx="214312" cy="214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5" name="วงรี 14"/>
          <p:cNvSpPr/>
          <p:nvPr/>
        </p:nvSpPr>
        <p:spPr>
          <a:xfrm>
            <a:off x="5572125" y="4357688"/>
            <a:ext cx="214313" cy="214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" name="วงรี 15"/>
          <p:cNvSpPr/>
          <p:nvPr/>
        </p:nvSpPr>
        <p:spPr>
          <a:xfrm>
            <a:off x="6286500" y="5286375"/>
            <a:ext cx="214313" cy="2143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" name="วงรี 16"/>
          <p:cNvSpPr/>
          <p:nvPr/>
        </p:nvSpPr>
        <p:spPr>
          <a:xfrm>
            <a:off x="5000625" y="5357813"/>
            <a:ext cx="214313" cy="214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8" name="วงรี 17"/>
          <p:cNvSpPr/>
          <p:nvPr/>
        </p:nvSpPr>
        <p:spPr>
          <a:xfrm>
            <a:off x="5643563" y="5072063"/>
            <a:ext cx="214312" cy="214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" name="วงรี 18"/>
          <p:cNvSpPr/>
          <p:nvPr/>
        </p:nvSpPr>
        <p:spPr>
          <a:xfrm>
            <a:off x="6357938" y="4214813"/>
            <a:ext cx="214312" cy="21431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0" name="วงรี 19"/>
          <p:cNvSpPr/>
          <p:nvPr/>
        </p:nvSpPr>
        <p:spPr>
          <a:xfrm>
            <a:off x="6215063" y="4929188"/>
            <a:ext cx="214312" cy="2143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1" name="วงรี 20"/>
          <p:cNvSpPr/>
          <p:nvPr/>
        </p:nvSpPr>
        <p:spPr>
          <a:xfrm>
            <a:off x="6367463" y="5081588"/>
            <a:ext cx="214312" cy="2143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2" name="วงรี 21"/>
          <p:cNvSpPr/>
          <p:nvPr/>
        </p:nvSpPr>
        <p:spPr>
          <a:xfrm>
            <a:off x="4214813" y="4429125"/>
            <a:ext cx="214312" cy="2143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3" name="วงรี 22"/>
          <p:cNvSpPr/>
          <p:nvPr/>
        </p:nvSpPr>
        <p:spPr>
          <a:xfrm>
            <a:off x="3857625" y="5214938"/>
            <a:ext cx="214313" cy="2143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4" name="ตัวยึดเนื้อหา 6"/>
          <p:cNvSpPr txBox="1">
            <a:spLocks/>
          </p:cNvSpPr>
          <p:nvPr/>
        </p:nvSpPr>
        <p:spPr bwMode="auto">
          <a:xfrm>
            <a:off x="3071813" y="1428750"/>
            <a:ext cx="60007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th-TH" sz="2400" b="1" kern="0" dirty="0">
                <a:latin typeface="Angsana New" pitchFamily="18" charset="-34"/>
              </a:rPr>
              <a:t>อุณหภูมิของอากาศในถังความดัน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th-TH" sz="2400" b="1" kern="0" dirty="0">
                <a:latin typeface="Angsana New" pitchFamily="18" charset="-34"/>
              </a:rPr>
              <a:t>ระยะเวลาในการให้ความร้อน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th-TH" sz="2400" b="1" kern="0" dirty="0">
                <a:latin typeface="Angsana New" pitchFamily="18" charset="-34"/>
              </a:rPr>
              <a:t>ความดันภายในถังความดัน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th-TH" sz="2400" b="1" kern="0" dirty="0">
                <a:latin typeface="Angsana New" pitchFamily="18" charset="-34"/>
              </a:rPr>
              <a:t>ความเร็วรอบในการเคลื่อนที่ของถังความดัน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th-TH" sz="2400" b="1" kern="0" dirty="0">
                <a:latin typeface="Angsana New" pitchFamily="18" charset="-34"/>
              </a:rPr>
              <a:t>มวลเริ่มต้นของข้าวสารที่บรรจุในถังความดัน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0262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5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7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C 0.00017 -0.00232 0.00052 -0.01273 0.00226 -0.01667 C 0.00798 -0.02824 0.02118 -0.0294 0.03107 -0.03195 C 0.03594 -0.03148 0.04045 -0.03195 0.04496 -0.03033 C 0.04774 -0.02963 0.05208 -0.02477 0.05208 -0.02454 C 0.05555 -0.01621 0.0592 -0.00764 0.06232 0.00162 C 0.06354 0.01319 0.06476 0.01713 0.07257 0.02361 C 0.07413 0.025 0.07552 0.02685 0.07726 0.02777 C 0.08021 0.02916 0.08646 0.03055 0.08646 0.03078 C 0.09305 0.03842 0.11267 0.03518 0.12222 0.03588 C 0.12882 0.03541 0.13542 0.03588 0.14184 0.03472 C 0.1434 0.03449 0.15052 0.02453 0.15121 0.02361 C 0.15677 0.01689 0.16649 0.00532 0.17413 0.00301 C 0.17847 -0.00232 0.18281 -0.00602 0.18698 -0.01088 C 0.18854 -0.01621 0.19132 -0.01991 0.19375 -0.02477 C 0.19583 -0.03334 0.1967 -0.03797 0.20191 -0.04422 C 0.20434 -0.05255 0.20816 -0.05787 0.21215 -0.06505 C 0.21684 -0.07408 0.20972 -0.06505 0.2158 -0.07223 C 0.2184 -0.07824 0.22101 -0.08241 0.22482 -0.08727 C 0.22743 -0.09561 0.22951 -0.09815 0.23663 -0.09931 C 0.24149 -0.09931 0.24653 -0.09931 0.25156 -0.09861 C 0.26684 -0.0963 0.26996 -0.08172 0.27917 -0.07061 C 0.28194 -0.0588 0.28559 -0.04676 0.28732 -0.03473 C 0.2868 -0.0044 0.29114 0.03009 0.28385 0.06111 C 0.28298 0.06504 0.28212 0.07129 0.28038 0.07477 C 0.27778 0.08009 0.27257 0.08402 0.26996 0.08889 C 0.26875 0.09074 0.25868 0.11018 0.25729 0.11088 C 0.24514 0.1162 0.23958 0.11551 0.22361 0.11643 C 0.21805 0.11759 0.21319 0.11944 0.20764 0.12106 C 0.18698 0.1206 0.16632 0.12037 0.14531 0.11944 C 0.14097 0.11921 0.1375 0.11412 0.13385 0.11227 C 0.12361 0.10717 0.11458 0.09861 0.10399 0.0956 C 0.09583 0.08981 0.08854 0.08217 0.07951 0.08055 C 0.0618 0.06574 0.03594 0.06527 0.01493 0.0625 C -0.00608 0.06481 -0.01563 0.06273 -0.02778 0.08171 C -0.02865 0.08703 -0.03177 0.09606 -0.02882 0.10115 C -0.02518 0.1074 -0.01702 0.10833 -0.01163 0.10926 C -0.00469 0.11227 -0.00938 0.11064 0.00226 0.11342 C 0.00469 0.11412 0.0092 0.11643 0.0092 0.11666 C 0.03507 0.11551 0.0441 0.11597 0.06458 0.10926 C 0.07587 0.10046 0.08976 0.0949 0.10278 0.08889 C 0.10712 0.08333 0.11319 0.08102 0.11892 0.07754 C 0.12222 0.07546 0.12917 0.07199 0.12917 0.07222 C 0.13316 0.06736 0.13819 0.06782 0.14305 0.06527 C 0.15798 0.05694 0.17344 0.05 0.18923 0.04421 C 0.19288 0.03981 0.19844 0.03958 0.20312 0.03588 C 0.20816 0.0324 0.21059 0.02685 0.21458 0.02199 C 0.21996 0.0037 0.20156 -0.02084 0.18698 -0.02477 C 0.17482 -0.03496 0.19305 -0.02037 0.17882 -0.02894 C 0.16892 -0.03496 0.18785 -0.02894 0.17205 -0.03473 C 0.17031 -0.03519 0.15798 -0.03704 0.15677 -0.03727 C 0.13594 -0.04167 0.11476 -0.04468 0.0934 -0.04838 C 0.08246 -0.05301 0.05885 -0.05255 0.05885 -0.05232 C 0.0434 -0.05741 0.03767 -0.05486 0.01736 -0.05394 C 0.01319 -0.05232 0.01007 -0.05 0.00573 -0.04838 C -0.00122 -0.04074 1.66667E-6 -0.04977 1.66667E-6 -0.03195 " pathEditMode="relative" rAng="0" ptsTypes="fffffffffffffffffffffffffffffffffffffffffffffffffffffffA">
                                      <p:cBhvr>
                                        <p:cTn id="6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55556E-6 C -0.00104 -0.00672 -0.0033 -0.01181 -0.00451 -0.01853 C -0.00486 -0.0257 -0.00382 -0.03357 -0.00573 -0.04029 C -0.00764 -0.04654 -0.01823 -0.04862 -0.02205 -0.04955 C -0.0276 -0.05742 -0.03993 -0.05788 -0.04757 -0.06043 C -0.0618 -0.0595 -0.11632 -0.06066 -0.12083 -0.05418 C -0.12413 -0.04191 -0.12586 -0.02918 -0.11961 -0.01714 C -0.11909 -0.01459 -0.11562 -0.0007 -0.11389 0.00161 C -0.11163 0.00462 -0.10764 0.00346 -0.10451 0.00462 C -0.0967 0.0074 -0.08923 0.01157 -0.08125 0.01388 C -0.06788 0.02754 -0.08507 0.01133 -0.07205 0.02013 C -0.06857 0.02245 -0.06666 0.02615 -0.06267 0.028 C -0.05798 0.03425 -0.05156 0.04235 -0.04531 0.0449 C -0.04132 0.05022 -0.03784 0.05601 -0.03472 0.06203 C -0.03229 0.0736 -0.02864 0.08217 -0.03368 0.09467 C -0.03541 0.09883 -0.04357 0.1037 -0.04757 0.10532 C -0.07257 0.10439 -0.07968 0.11272 -0.09062 0.09004 C -0.09027 0.08633 -0.09062 0.0824 -0.08941 0.07916 C -0.08889 0.07777 -0.08698 0.07823 -0.08593 0.07754 C -0.08281 0.07522 -0.08003 0.07175 -0.07673 0.06967 C -0.06753 0.06388 -0.05781 0.05925 -0.04757 0.0574 C -0.0243 0.053 -0.00104 0.04745 0.02223 0.04189 C 0.03021 0.04004 0.03854 0.03633 0.04653 0.03564 C 0.05851 0.03471 0.07066 0.03448 0.08264 0.03402 C 0.11007 0.02731 0.16632 0.03564 0.16632 0.03564 C 0.17795 0.0368 0.18785 0.03471 0.19427 0.04953 C 0.19549 0.05207 0.19653 0.05485 0.19775 0.0574 C 0.19966 0.0611 0.20365 0.06828 0.20365 0.06828 C 0.20295 0.09073 0.20539 0.10555 0.19653 0.12245 C 0.19393 0.13309 0.19341 0.14189 0.1849 0.14582 C 0.18334 0.14883 0.18299 0.15393 0.18039 0.15508 C 0.17795 0.15601 0.17327 0.15809 0.17327 0.15809 C 0.16545 0.15647 0.16632 0.15555 0.16059 0.15045 C 0.15886 0.14721 0.15591 0.1449 0.15469 0.1412 C 0.15052 0.12823 0.15677 0.13703 0.15122 0.13032 C 0.14931 0.11805 0.14636 0.10601 0.1408 0.09606 C 0.13837 0.08657 0.13455 0.078 0.13264 0.06828 C 0.13039 0.05763 0.13004 0.04629 0.12795 0.03564 C 0.12709 0.02036 0.12639 0.01782 0.12448 0.00624 C 0.12257 -0.0058 0.12118 -0.0176 0.11875 -0.02941 C 0.11736 -0.03589 0.11459 -0.04168 0.11285 -0.04816 C 0.1125 -0.04955 0.10486 -0.05418 0.10469 -0.05418 C 0.10191 -0.05834 0.08854 -0.06367 0.08386 -0.06505 C 0.07414 -0.06228 0.07275 -0.05024 0.06754 -0.04029 C 0.06459 -0.0345 0.06285 -0.03265 0.05938 -0.02802 C 0.05799 -0.02061 0.0566 -0.01343 0.05469 -0.00626 C 0.054 0.00995 0.05573 0.0317 0.05 0.04652 C 0.04931 0.05115 0.04914 0.05601 0.04775 0.06041 C 0.04636 0.06504 0.04202 0.07291 0.04202 0.07291 C 0.03907 0.08819 0.03438 0.09999 0.02795 0.11319 C 0.02604 0.11712 0.02552 0.12198 0.02327 0.12569 C 0.01528 0.13888 -0.00017 0.14212 -0.01163 0.1442 C -0.03246 0.14374 -0.05347 0.14351 -0.0743 0.14258 C -0.09392 0.14166 -0.10451 0.11203 -0.11614 0.09606 C -0.1184 0.08772 -0.12014 0.08055 -0.11736 0.07129 C -0.11684 0.06967 -0.10798 0.06874 -0.10573 0.06828 C -0.09392 0.06411 -0.08177 0.0611 -0.06961 0.05902 C -0.05156 0.05995 -0.04618 0.05948 -0.03246 0.06504 C -0.02691 0.07013 -0.02083 0.07291 -0.0151 0.07754 C -0.00816 0.09004 -0.0158 0.07846 -0.00573 0.0868 C 0.00157 0.09258 0.00747 0.10231 0.01528 0.10694 C 0.02518 0.11295 0.01719 0.10809 0.02448 0.11157 C 0.02761 0.11295 0.03386 0.1162 0.03386 0.1162 C 0.07865 0.11481 0.06684 0.11805 0.09202 0.10694 C 0.09462 0.10809 0.09775 0.10786 0.1 0.11018 C 0.10226 0.11249 0.10313 0.11643 0.10469 0.11944 C 0.10556 0.12106 0.10712 0.12407 0.10712 0.12407 C 0.10816 0.12846 0.10764 0.13332 0.11164 0.13332 " pathEditMode="relative" ptsTypes="fffffffffffffffffffffffffffffffffffffffffffffffffffffffffffffffffffA">
                                      <p:cBhvr>
                                        <p:cTn id="8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046 C 0.00035 -0.03611 -0.00052 -0.05602 -0.00486 -0.08773 C -0.00399 -0.10972 -0.00468 -0.13843 0.00105 -0.15949 C 0.00157 -0.16759 0.00105 -0.17593 0.0033 -0.18357 C 0.00539 -0.19097 0.02136 -0.20046 0.02639 -0.2044 C 0.03785 -0.2007 0.04254 -0.18171 0.04948 -0.17014 C 0.05122 -0.16366 0.054 -0.15741 0.05539 -0.1507 C 0.06042 -0.12685 0.05903 -0.09977 0.06112 -0.0757 C 0.06216 -0.06366 0.06511 -0.05046 0.06702 -0.03843 C 0.06945 -0.02315 0.07518 -0.01157 0.08195 0.00046 C 0.08559 0.00671 0.09237 0.02014 0.09237 0.02037 C 0.10087 0.0169 0.10625 0.01204 0.1132 0.00532 C 0.11476 -0.00185 0.11841 -0.00741 0.12014 -0.01435 C 0.12101 -0.02732 0.12223 -0.04074 0.12483 -0.05324 C 0.12709 -0.09097 0.13386 -0.13032 0.14671 -0.16412 C 0.14844 -0.17431 0.15278 -0.18102 0.15712 -0.18958 C 0.16667 -0.1713 0.16962 -0.14954 0.17327 -0.12824 C 0.17483 -0.11852 0.17605 -0.1081 0.17796 -0.09838 C 0.17848 -0.09514 0.18021 -0.08912 0.18021 -0.08889 C 0.18178 -0.06667 0.18316 -0.04537 0.18612 -0.02338 C 0.18542 -0.01227 0.18559 0.0081 0.17674 0.01551 C 0.17171 0.01458 0.16667 0.01412 0.16181 0.01273 C 0.15625 0.01111 0.15695 0.0081 0.15244 0.0037 C 0.14844 -0.00023 0.13855 -0.0088 0.13282 -0.01296 C 0.12257 -0.01991 0.11129 -0.0257 0.10053 -0.03079 C 0.09636 -0.03287 0.09202 -0.03727 0.08768 -0.03843 C 0.0823 -0.03958 0.07691 -0.04005 0.07153 -0.0412 C 0.05869 -0.04699 0.04688 -0.05162 0.03334 -0.05463 C 0.02813 -0.05833 0.02275 -0.05972 0.01737 -0.06227 C 0.00938 -0.06574 0.00226 -0.0713 -0.0059 -0.07407 C -0.02413 -0.08056 -0.04375 -0.08056 -0.0625 -0.08171 C -0.06736 -0.08357 -0.0776 -0.08611 -0.0776 -0.08588 C -0.08888 -0.08542 -0.09982 -0.08472 -0.11111 -0.08333 C -0.11875 -0.08241 -0.1243 -0.06945 -0.12951 -0.06389 C -0.13576 -0.05718 -0.1401 -0.04815 -0.14461 -0.03958 C -0.14652 -0.03611 -0.15052 -0.0294 -0.15052 -0.02917 C -0.15312 -0.01435 -0.14947 0.00278 -0.13767 0.0081 C -0.12621 0.00463 -0.12847 0.00417 -0.12031 -0.00394 C -0.11892 -0.00995 -0.11579 -0.01458 -0.11336 -0.02014 C -0.11059 -0.0382 -0.11336 -0.01806 -0.11111 -0.05185 C -0.11024 -0.0632 -0.10798 -0.075 -0.10642 -0.08611 C -0.10555 -0.11273 -0.10607 -0.11667 -0.10295 -0.13565 C -0.1026 -0.14421 -0.10173 -0.15255 -0.10173 -0.16111 C -0.10173 -0.18657 -0.0967 -0.19699 -0.11215 -0.20301 C -0.11493 -0.20255 -0.1177 -0.20278 -0.12031 -0.20162 C -0.12586 -0.19931 -0.1309 -0.18843 -0.13298 -0.18218 C -0.13958 -0.1625 -0.14045 -0.13843 -0.14461 -0.11782 C -0.14687 -0.10648 -0.14704 -0.09445 -0.15381 -0.08611 C -0.14878 -0.0287 -0.08333 -0.07292 -0.03819 -0.07407 C -0.03489 -0.07523 -0.03142 -0.07662 -0.02795 -0.07732 C -0.02135 -0.0787 -0.00833 -0.08009 -0.00833 -0.07986 C 0.01962 -0.08843 0.04827 -0.09213 0.07622 -0.09954 C 0.08403 -0.10185 0.09132 -0.10671 0.09931 -0.1088 C 0.11546 -0.11296 0.13143 -0.11343 0.14775 -0.11458 C 0.15608 -0.11898 0.16476 -0.12037 0.17327 -0.12361 C 0.17639 -0.12477 0.17934 -0.12546 0.18247 -0.12662 C 0.18403 -0.12708 0.18716 -0.12824 0.18716 -0.12801 C 0.18872 -0.12778 0.19167 -0.1287 0.19184 -0.12662 C 0.19289 -0.11343 0.19445 -0.07616 0.18369 -0.06227 C 0.18143 -0.05417 0.18386 -0.06088 0.179 -0.05324 C 0.17587 -0.04861 0.17553 -0.04144 0.17084 -0.03843 C 0.1625 -0.03287 0.15261 -0.03056 0.14323 -0.0294 C 0.13056 -0.02523 0.11928 -0.01736 0.10625 -0.01435 C 0.10296 -0.00995 0.09723 -0.00857 0.09237 -0.00833 C 0.05556 -0.00671 0.04931 -0.00671 0.02639 -0.00671 " pathEditMode="relative" rAng="0" ptsTypes="ffffffffffffffffffffffffffffffffffffffffffffffffffffffffffffffffA">
                                      <p:cBhvr>
                                        <p:cTn id="10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393 C 0.00504 -0.0051 0.00625 -0.01297 0.01146 -0.01968 C 0.01528 -0.02454 0.01667 -0.02338 0.02136 -0.02778 C 0.0283 -0.03426 0.02032 -0.03102 0.02987 -0.03334 C 0.03698 -0.03774 0.04428 -0.04005 0.05191 -0.04167 C 0.05712 -0.04074 0.06268 -0.04167 0.06754 -0.03912 C 0.07119 -0.03704 0.07414 -0.02338 0.07639 -0.01968 C 0.07778 -0.01204 0.08004 -0.00556 0.08056 0.00254 C 0.08473 0.05023 0.07744 0.03541 0.08629 0.05231 C 0.08768 0.05902 0.09046 0.06435 0.09514 0.06898 C 0.09723 0.07083 0.10174 0.07453 0.10174 0.07476 C 0.10191 0.07453 0.11667 0.07152 0.11928 0.06898 C 0.12136 0.06666 0.12396 0.06064 0.12396 0.06088 C 0.12362 0.05439 0.12379 0.04861 0.12275 0.04282 C 0.12223 0.03981 0.11476 0.03217 0.11268 0.03148 C 0.10226 0.02708 0.09254 0.02338 0.08178 0.02176 C 0.03646 0.00486 -0.01232 0.01458 -0.0592 0.02037 C -0.09895 0.03541 -0.14114 0.02569 -0.18159 0.01921 C -0.18819 0.01388 -0.1875 0.01388 -0.19149 0.00648 C -0.19427 0.00162 -0.19826 -0.00278 -0.20138 -0.00718 C -0.20625 -0.01412 -0.2092 -0.02269 -0.21458 -0.0294 C -0.21631 -0.03889 -0.21319 -0.04561 -0.20572 -0.04815 C -0.19409 -0.04769 -0.18454 -0.04699 -0.17482 -0.03774 C -0.17066 -0.03334 -0.16388 -0.02223 -0.16388 -0.02199 C -0.16215 -0.01551 -0.16059 -0.00162 -0.16059 -0.00139 C -0.16128 0.01828 -0.15746 0.08032 -0.18038 0.09513 C -0.18246 0.10254 -0.18593 0.11273 -0.17812 0.11597 C -0.13854 0.10972 -0.146 0.1162 -0.121 0.08935 C -0.11614 0.08495 -0.11163 0.07453 -0.10989 0.06736 C -0.10798 0.06064 -0.10538 0.04676 -0.10538 0.04699 C -0.10625 0.02708 -0.1059 0.00972 -0.11441 -0.00718 C -0.11475 -0.01042 -0.11319 -0.01528 -0.11545 -0.01667 C -0.11736 -0.01783 -0.11805 -0.0125 -0.11875 -0.00996 C -0.12187 0.00277 -0.12204 0.01828 -0.12309 0.03148 C -0.121 0.05023 -0.12118 0.07569 -0.10659 0.08819 C -0.09687 0.09652 -0.08906 0.10162 -0.07795 0.10625 C -0.07482 0.1074 -0.06805 0.10879 -0.06805 0.10902 C -0.06545 0.10787 -0.06267 0.10763 -0.06024 0.10625 C -0.04791 0.09699 -0.04531 0.06551 -0.04357 0.0493 C -0.04392 0.02708 -0.04409 0.00439 -0.04479 -0.01806 C -0.04513 -0.02824 -0.04427 -0.02686 -0.0493 -0.02524 C -0.06319 -0.00278 -0.06527 0.01597 -0.07465 0.0412 C -0.07534 0.04791 -0.07829 0.05393 -0.07795 0.06064 C -0.07638 0.09282 -0.06649 0.13588 -0.04357 0.15625 C -0.0401 0.15416 -0.03541 0.15393 -0.03263 0.15046 C -0.01493 0.12916 -0.00746 0.09189 -0.00069 0.06319 C -0.00121 0.05324 -0.00034 0.03125 -0.00416 0.01921 C -0.00503 0.01574 -0.00729 0.01296 -0.0085 0.00949 C -0.01006 0.00463 -0.01059 -0.00116 -0.01302 -0.00579 C -0.02066 -0.02061 -0.03229 -0.03079 -0.04479 -0.03774 C -0.0552 -0.03727 -0.06562 -0.03727 -0.07586 -0.03612 C -0.09184 -0.03449 -0.10659 -0.01875 -0.11875 -0.00718 C -0.1217 -0.00116 -0.12691 0.00393 -0.12743 0.01088 C -0.12847 0.02013 -0.12951 0.02916 -0.13072 0.03819 C -0.12864 0.06643 -0.12777 0.07569 -0.11631 0.09768 C -0.1151 0.10046 -0.10694 0.12314 -0.10104 0.11597 " pathEditMode="relative" rAng="0" ptsTypes="fffffffffffffffffffffffffffffffffffffffffffffffffffffffA">
                                      <p:cBhvr>
                                        <p:cTn id="12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2.59259E-6 C 0.00121 -0.00787 0.00225 -0.01574 0.0033 -0.02384 C 0.00382 -0.02708 0.00434 -0.03403 0.00434 -0.03379 C 0.00399 -0.05 0.00416 -0.05602 0.00104 -0.06898 C 0.00017 -0.07893 -0.00087 -0.08912 -0.00295 -0.09907 C -0.00469 -0.12338 -0.01476 -0.13796 -0.02986 -0.15115 C -0.03247 -0.15324 -0.03403 -0.15671 -0.03698 -0.15764 C -0.04028 -0.15555 -0.04497 -0.13495 -0.04601 -0.12963 C -0.04688 -0.12523 -0.04809 -0.11597 -0.04809 -0.11574 C -0.04966 -0.08796 -0.04618 -0.0574 -0.054 -0.03078 C -0.05434 -0.02662 -0.05469 -0.02268 -0.05538 -0.01875 C -0.05712 -0.00903 -0.06233 -0.00069 -0.06441 0.0088 C -0.0658 0.01366 -0.06823 0.02222 -0.0717 0.025 C -0.07639 0.03658 -0.08559 0.04306 -0.09497 0.0463 C -0.10591 0.04468 -0.10747 0.02732 -0.11059 0.01551 C -0.11476 0.00116 -0.11233 0.01158 -0.11823 -0.0044 C -0.12101 -0.01227 -0.12361 -0.02037 -0.12639 -0.02824 C -0.12761 -0.03194 -0.12882 -0.03565 -0.13004 -0.03958 C -0.13177 -0.0449 -0.13438 -0.05555 -0.13438 -0.05532 C -0.13507 -0.06203 -0.13611 -0.06852 -0.13681 -0.07453 C -0.13629 -0.09699 -0.13455 -0.12014 -0.12153 -0.13611 C -0.11858 -0.13981 -0.1158 -0.14444 -0.11163 -0.14676 C -0.10834 -0.14398 -0.10538 -0.13426 -0.10538 -0.13403 C -0.10261 -0.11319 -0.0967 -0.09398 -0.09167 -0.07361 C -0.09063 -0.05879 -0.08802 -0.04421 -0.08594 -0.02963 C -0.0849 -0.01759 -0.08368 -0.00555 -0.0816 0.00625 C -0.07986 0.01551 -0.08195 0.0007 -0.0783 0.01435 C -0.07622 0.02246 -0.07327 0.03125 -0.06788 0.03635 C -0.06181 0.0419 -0.0566 0.04838 -0.05035 0.05371 C -0.04775 0.05625 -0.04566 0.05787 -0.04288 0.05949 C -0.04184 0.05996 -0.03976 0.06088 -0.03976 0.06111 C -0.0224 0.05949 -0.02275 0.06273 -0.01285 0.05139 C -0.00677 0.03704 -0.00573 0.02292 -0.00348 0.00672 C 0.00087 -0.02106 0.00173 -0.05023 0.00764 -0.07778 C 0.00833 -0.08611 0.01024 -0.09421 0.01111 -0.10278 C 0.01093 -0.10833 0.01163 -0.11389 0.01024 -0.11898 C 0.00694 -0.13078 -0.00348 -0.14004 -0.01077 -0.14676 C -0.01354 -0.14884 -0.0158 -0.15278 -0.01893 -0.15347 C -0.03473 -0.15278 -0.04983 -0.14745 -0.06545 -0.14467 C -0.07118 -0.14305 -0.08125 -0.14213 -0.08594 -0.13727 C -0.09427 -0.12847 -0.09532 -0.11227 -0.1 -0.10092 C -0.1033 -0.09328 -0.10591 -0.08819 -0.10747 -0.07893 C -0.10886 -0.06828 -0.11025 -0.05787 -0.11111 -0.04699 C -0.11163 -0.0419 -0.11285 -0.03194 -0.11285 -0.03171 C -0.1132 -0.01203 -0.1132 0.0081 -0.11389 0.02824 C -0.11407 0.03172 -0.11268 0.04398 -0.11771 0.0456 C -0.12136 0.04815 -0.13004 0.04815 -0.13004 0.04838 C -0.13473 0.04769 -0.13872 0.04653 -0.14323 0.0456 C -0.14636 0.04329 -0.14913 0.04005 -0.15191 0.03773 C -0.15556 0.0301 -0.15868 0.02246 -0.16007 0.01366 C -0.16077 -0.00301 -0.16077 -0.01944 -0.1632 -0.03565 C -0.16285 -0.05092 -0.16216 -0.08727 -0.15625 -0.10278 C -0.15469 -0.11342 -0.15417 -0.14398 -0.1658 -0.14907 C -0.16875 -0.15231 -0.17205 -0.15463 -0.1757 -0.15625 C -0.1783 -0.15578 -0.18108 -0.15555 -0.18386 -0.15486 C -0.18473 -0.15463 -0.18663 -0.15347 -0.18663 -0.15324 C -0.19028 -0.15023 -0.19254 -0.14629 -0.19566 -0.14236 C -0.19688 -0.13773 -0.19931 -0.13379 -0.20104 -0.12916 C -0.20191 -0.11574 -0.20018 -0.13333 -0.20573 -0.11157 C -0.20729 -0.10393 -0.20886 -0.09629 -0.21094 -0.08842 C -0.21233 -0.075 -0.21476 -0.0618 -0.2158 -0.04838 C -0.21545 -0.01828 -0.21632 -0.01227 -0.20834 0.00926 C -0.20782 0.01667 -0.2066 0.0294 -0.20521 0.03635 C -0.20452 0.0507 -0.20625 0.0456 -0.20139 0.05209 C -0.2 0.05371 -0.19966 0.05648 -0.19844 0.0581 C -0.19809 0.0588 -0.19688 0.05949 -0.19688 0.05972 " pathEditMode="relative" rAng="0" ptsTypes="fffffffffffffffffffffffffffffffffffffffffffffffffffffffffffffffffA">
                                      <p:cBhvr>
                                        <p:cTn id="14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-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-0.00162 C -0.0217 -0.00347 -0.02066 -0.00694 -0.02066 -0.00671 C -0.01997 -0.01481 -0.01701 -0.025 -0.0125 -0.03056 C -0.01076 -0.03264 -0.0059 -0.03356 -0.0059 -0.03333 C 0.00139 -0.03287 0.00069 -0.03125 0.0059 -0.02685 C 0.0066 -0.02454 0.00712 -0.02338 0.00903 -0.02199 C 0.01146 -0.01597 0.01285 -0.00787 0.01632 -0.00231 C 0.01684 0.00139 0.01823 0.00463 0.01962 0.0081 C 0.0217 0.02315 0.02135 0.01181 0.02049 0.04306 C 0.02031 0.04653 0.01927 0.05069 0.01858 0.05417 C 0.01806 0.05648 0.01719 0.06111 0.01719 0.06134 C 0.01667 0.06852 0.01649 0.07523 0.01476 0.08171 C 0.01372 0.09051 0.01267 0.10093 0.01042 0.10903 C 0.0099 0.11273 0.00972 0.11528 0.00851 0.11875 C 0.00799 0.12269 0.00781 0.12894 0.00642 0.13264 C 0.0059 0.13426 0.00469 0.1375 0.00469 0.13773 C 0.00208 0.15162 -0.00503 0.16551 -0.01441 0.17361 C -0.01753 0.17315 -0.02049 0.17315 -0.02361 0.17222 C -0.02656 0.1713 -0.03003 0.16782 -0.03316 0.16644 C -0.03455 0.16389 -0.03715 0.16204 -0.03941 0.16042 C -0.04306 0.1544 -0.04549 0.14792 -0.04792 0.14097 C -0.04948 0.13727 -0.05139 0.12847 -0.05139 0.1287 C -0.05191 0.12153 -0.05295 0.11458 -0.05365 0.10718 C -0.05382 0.09213 -0.05208 0.06435 -0.05781 0.04676 C -0.0599 0.0294 -0.06892 0.01412 -0.0776 0.00069 C -0.08229 -0.00625 -0.08524 -0.01551 -0.09306 -0.01806 C -0.09687 -0.02106 -0.10174 -0.02384 -0.10625 -0.02523 C -0.125 -0.02153 -0.13281 -0.00393 -0.13993 0.01667 C -0.14514 0.03241 -0.15104 0.04815 -0.15625 0.06435 C -0.16354 0.0875 -0.16892 0.10972 -0.18333 0.12778 C -0.18403 0.13032 -0.18611 0.1331 -0.18785 0.13495 C -0.18924 0.13912 -0.19236 0.14468 -0.19549 0.14745 C -0.19722 0.1537 -0.20208 0.15949 -0.20747 0.16111 C -0.21181 0.16482 -0.21302 0.1625 -0.21979 0.16181 C -0.225 0.14792 -0.23299 0.13727 -0.2375 0.12269 C -0.2401 0.11458 -0.24062 0.10625 -0.24236 0.09745 C -0.24358 0.08588 -0.24774 0.07569 -0.25087 0.06435 C -0.2533 0.05579 -0.25556 0.04745 -0.25816 0.03958 C -0.25903 0.0294 -0.26128 0.02014 -0.26372 0.01042 C -0.26441 0.00833 -0.26424 0.00532 -0.26528 0.00324 C -0.26649 0.00093 -0.26788 -0.00093 -0.2691 -0.00324 C -0.27118 -0.00694 -0.27153 -0.00995 -0.27396 -0.01296 C -0.27552 -0.01759 -0.27431 -0.01481 -0.27865 -0.02037 C -0.28264 -0.02569 -0.28559 -0.03449 -0.29115 -0.03634 C -0.29427 -0.03588 -0.29497 -0.03634 -0.29635 -0.03287 C -0.29792 -0.0294 -0.30017 -0.02199 -0.30017 -0.02176 C -0.30312 -0.00278 -0.3026 -0.01296 -0.30174 0.01412 C -0.30156 0.02199 -0.30139 0.03264 -0.29931 0.04051 C -0.2967 0.05046 -0.29236 0.05926 -0.29062 0.06921 C -0.28785 0.08333 -0.28819 0.09282 -0.2816 0.10486 C -0.27986 0.10787 -0.27865 0.11134 -0.27674 0.11412 C -0.27552 0.11551 -0.27448 0.11713 -0.27344 0.11875 C -0.27118 0.12269 -0.2691 0.12986 -0.26476 0.13148 C -0.25677 0.14144 -0.24948 0.1537 -0.2375 0.15556 C -0.23437 0.15718 -0.23125 0.15949 -0.22795 0.16042 C -0.22344 0.16319 -0.22535 0.1625 -0.2217 0.16343 C -0.21771 0.16667 -0.21354 0.16713 -0.20885 0.16782 C -0.20382 0.1662 -0.2026 0.16505 -0.19826 0.16296 C -0.19601 0.16065 -0.1934 0.15857 -0.19167 0.15625 C -0.18889 0.14676 -0.18889 0.13704 -0.18628 0.12732 C -0.18524 0.12338 -0.18333 0.1162 -0.18333 0.11644 C -0.18264 0.10602 -0.18385 0.09607 -0.18472 0.08565 C -0.18437 0.07014 -0.1842 0.05394 -0.18333 0.03843 C -0.18281 0.02755 -0.1776 0.01782 -0.17535 0.00741 C -0.17326 -0.01018 -0.16736 -0.02431 -0.15747 -0.03634 C -0.15278 -0.03611 -0.14948 -0.03518 -0.14514 -0.03287 C -0.14219 -0.03148 -0.13646 -0.0287 -0.13646 -0.02847 C -0.12413 -0.01458 -0.11389 0.00255 -0.10399 0.01968 C -0.10035 0.02546 -0.09687 0.03241 -0.0934 0.03912 C -0.09167 0.04213 -0.08854 0.04931 -0.08854 0.04954 C -0.08385 0.07176 -0.07448 0.09167 -0.06267 0.10903 C -0.05955 0.11412 -0.05729 0.12037 -0.05365 0.12477 C -0.05122 0.12801 -0.04722 0.1294 -0.0441 0.13102 C -0.04184 0.1331 -0.03958 0.13681 -0.03698 0.1375 C -0.03368 0.14074 -0.02917 0.14282 -0.02517 0.14468 C -0.02361 0.14537 -0.02205 0.14607 -0.02066 0.14676 C -0.02031 0.14699 -0.01927 0.14745 -0.01927 0.14769 C 0.00017 0.14607 -0.00017 0.14977 0.00799 0.13426 C 0.00747 0.12222 0.00747 0.1088 0.00521 0.09699 C 0.00503 0.07107 0.00503 0.04537 0.00469 0.01968 C 0.00469 0.01412 0 0.00324 0 -3.7037E-7 " pathEditMode="relative" rAng="0" ptsTypes="ffffffffffffffffffffffffffffffffffffffffffffffffffffffffffffffffffffffffffffffffA">
                                      <p:cBhvr>
                                        <p:cTn id="16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24 -0.00208 C -0.06337 -0.00185 -0.06997 -0.0037 -0.07379 -2.59259E-6 C -0.07587 0.00209 -0.07656 0.00602 -0.07865 0.00834 C -0.08281 0.0132 -0.0882 0.01783 -0.09358 0.01945 C -0.09809 0.02385 -0.10347 0.02547 -0.10816 0.02894 C -0.11459 0.02871 -0.12101 0.02871 -0.12743 0.02824 C -0.13195 0.02801 -0.13577 0.02385 -0.14011 0.02269 C -0.14688 0.01597 -0.15573 0.01297 -0.1632 0.00834 C -0.1691 0.00463 -0.17448 -0.00046 -0.18073 -0.00254 C -0.1934 -0.01157 -0.20851 -0.0118 -0.22222 -0.01296 C -0.22604 -0.01365 -0.22986 -0.01458 -0.23351 -0.01504 C -0.23993 -0.01736 -0.2467 -0.01944 -0.2533 -0.0206 C -0.25851 -0.02384 -0.26441 -0.02315 -0.26979 -0.02592 C -0.28212 -0.03264 -0.29601 -0.03912 -0.30556 -0.05278 C -0.30521 -0.05995 -0.30295 -0.06736 -0.29827 -0.07129 C -0.29497 -0.07801 -0.2875 -0.07824 -0.28229 -0.07893 C -0.26146 -0.0787 -0.23854 -0.08102 -0.21754 -0.07407 C -0.20851 -0.07106 -0.2 -0.06481 -0.1908 -0.0618 C -0.1724 -0.05602 -0.15261 -0.05069 -0.13368 -0.04791 C -0.11997 -0.04004 -0.10504 -0.03472 -0.09063 -0.0294 C -0.08768 -0.02824 -0.08455 -0.02731 -0.08143 -0.02662 C -0.07847 -0.02592 -0.07274 -0.02523 -0.07274 -0.025 C -0.06632 -0.02615 -0.0599 -0.02546 -0.05382 -0.02801 C -0.04549 -0.03148 -0.03837 -0.03703 -0.03073 -0.04259 C -0.02379 -0.04745 -0.01632 -0.05139 -0.01181 -0.06111 C -0.00903 -0.06713 -0.00816 -0.07546 -0.00677 -0.0824 C -0.00712 -0.08819 -0.00695 -0.09398 -0.00781 -0.09953 C -0.00834 -0.10254 -0.01372 -0.10625 -0.01511 -0.10787 C -0.02084 -0.11389 -0.02743 -0.11574 -0.03438 -0.11666 C -0.07917 -0.11597 -0.12396 -0.11528 -0.16858 -0.11458 C -0.18108 -0.11435 -0.19497 -0.10787 -0.20729 -0.10578 C -0.23056 -0.10625 -0.23351 -0.10625 -0.24948 -0.10995 C -0.25556 -0.11389 -0.26111 -0.11759 -0.26684 -0.12222 C -0.2691 -0.12407 -0.27205 -0.12453 -0.27413 -0.12708 C -0.27674 -0.13032 -0.27882 -0.13403 -0.28143 -0.13727 C -0.28299 -0.14097 -0.28507 -0.14398 -0.28715 -0.14699 C -0.28663 -0.15694 -0.28681 -0.16875 -0.27952 -0.17384 C -0.27709 -0.17916 -0.26858 -0.1794 -0.26459 -0.18009 C -0.22813 -0.19236 -0.16823 -0.18981 -0.13715 -0.19028 C -0.11354 -0.19004 -0.09011 -0.18981 -0.06632 -0.18958 C -0.0559 -0.18935 -0.04531 -0.18935 -0.0349 -0.18889 C -0.03368 -0.18889 -0.03195 -0.1868 -0.03108 -0.18611 C -0.0191 -0.17708 -0.01771 -0.17477 -0.01268 -0.15602 C -0.01424 -0.15 -0.01563 -0.14861 -0.01997 -0.14699 C -0.06215 -0.14815 -0.09688 -0.14838 -0.13663 -0.15602 C -0.1684 -0.15532 -0.18854 -0.15949 -0.21511 -0.15115 C -0.22309 -0.14421 -0.23299 -0.14051 -0.24115 -0.13403 C -0.24497 -0.13102 -0.24774 -0.12615 -0.25139 -0.12291 C -0.25712 -0.11782 -0.26493 -0.11435 -0.27118 -0.11065 C -0.27274 -0.10787 -0.27448 -0.10671 -0.27604 -0.1044 C -0.28021 -0.09861 -0.28177 -0.08912 -0.28334 -0.08171 C -0.28281 -0.07708 -0.28281 -0.07245 -0.28195 -0.06805 C -0.28143 -0.06458 -0.27639 -0.0618 -0.27465 -0.06041 C -0.26511 -0.05324 -0.25452 -0.0493 -0.24375 -0.04791 C -0.22986 -0.05023 -0.22014 -0.05046 -0.2059 -0.05 C -0.19236 -0.0456 -0.17795 -0.04213 -0.16424 -0.04051 C -0.13073 -0.04166 -0.11389 -0.0419 -0.08681 -0.04537 C -0.06979 -0.05023 -0.05538 -0.04699 -0.03646 -0.04676 C -0.03368 -0.04398 -0.03143 -0.04028 -0.02969 -0.03634 C -0.02813 -0.02708 -0.02552 -0.01065 -0.02969 -0.00463 " pathEditMode="relative" rAng="0" ptsTypes="fffffffffffffffffffffffffffffffffffffffffffffffffffffffffffA">
                                      <p:cBhvr>
                                        <p:cTn id="18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8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00555E-7 C 0.00903 -0.01296 0.02569 -0.01435 0.03819 -0.01573 C 0.03924 -0.01967 0.0401 -0.0236 0.04115 -0.02753 C 0.04219 -0.04373 0.04444 -0.06733 0.0342 -0.07982 C 0.03056 -0.09648 0.02622 -0.09625 0.01372 -0.0981 C -0.00139 -0.09764 -0.01632 -0.09741 -0.03142 -0.09672 C -0.03559 -0.09648 -0.03819 -0.0951 -0.04219 -0.09417 C -0.04635 -0.09324 -0.05486 -0.09163 -0.05486 -0.09139 C -0.06181 -0.08468 -0.07101 -0.08075 -0.07951 -0.07844 C -0.09115 -0.07057 -0.10295 -0.06016 -0.1158 -0.05622 C -0.12656 -0.05299 -0.13698 -0.05206 -0.14809 -0.05113 C -0.16111 -0.0516 -0.17431 -0.0516 -0.18733 -0.05229 C -0.19444 -0.05275 -0.20833 -0.06502 -0.21476 -0.07057 C -0.21944 -0.08006 -0.21319 -0.06872 -0.22066 -0.07728 C -0.22326 -0.08029 -0.22483 -0.08584 -0.22743 -0.08885 C -0.23125 -0.09324 -0.23715 -0.09926 -0.24219 -0.10065 C -0.24653 -0.10481 -0.25104 -0.10597 -0.2559 -0.10852 C -0.26302 -0.11222 -0.2691 -0.11777 -0.27656 -0.12032 C -0.28003 -0.12332 -0.28368 -0.12448 -0.28733 -0.12679 C -0.29219 -0.13674 -0.29028 -0.13582 -0.28247 -0.14114 C -0.26285 -0.14068 -0.24323 -0.14068 -0.22361 -0.13998 C -0.21354 -0.13952 -0.20347 -0.1342 -0.19323 -0.13327 C -0.18056 -0.12864 -0.16788 -0.12679 -0.15486 -0.12564 C -0.1401 -0.12217 -0.12552 -0.11684 -0.11076 -0.11384 C -0.10399 -0.1099 -0.09757 -0.10504 -0.09028 -0.10343 C -0.07517 -0.09486 -0.05851 -0.09139 -0.04219 -0.08885 C -0.03646 -0.08515 -0.03073 -0.08144 -0.02448 -0.07982 C -0.01823 -0.07566 -0.01285 -0.0715 -0.0059 -0.06941 C 0.00434 -0.06201 0.01875 -0.06039 0.03038 -0.059 C 0.03351 -0.05761 0.0401 -0.05507 0.0401 -0.05484 C 0.04375 -0.05021 0.04688 -0.04628 0.05 -0.04072 C 0.05208 -0.03147 0.05538 -0.0236 0.05781 -0.01458 C 0.05694 -0.00046 0.05781 0.00833 0.04705 0.01157 C 0.00799 0.00694 -0.02865 -0.00995 -0.06476 -0.02892 C -0.07014 -0.0317 -0.07674 -0.03748 -0.08142 -0.04188 C -0.09167 -0.05137 -0.07812 -0.04304 -0.09115 -0.05368 C -0.09497 -0.05669 -0.11493 -0.07265 -0.11962 -0.0745 C -0.12569 -0.07705 -0.13299 -0.07751 -0.13924 -0.07982 C -0.15069 -0.0789 -0.16215 -0.0789 -0.17361 -0.07728 C -0.17708 -0.07682 -0.18194 -0.06988 -0.18542 -0.06802 C -0.18924 -0.06108 -0.19392 -0.05877 -0.19913 -0.05368 C -0.20608 -0.04674 -0.2125 -0.03933 -0.21962 -0.03286 C -0.22101 -0.03147 -0.2276 -0.02499 -0.22847 -0.0236 C -0.23073 -0.0199 -0.23437 -0.0118 -0.23437 -0.01157 C -0.23628 -0.00278 -0.23698 0.00648 -0.23924 0.0155 C -0.23767 0.03054 -0.2375 0.028 -0.22847 0.03378 C -0.20781 0.03332 -0.18733 0.03332 -0.16667 0.03262 C -0.15451 0.03216 -0.14184 0.02614 -0.12951 0.02476 C -0.12222 0.02013 -0.11615 0.01319 -0.10885 0.00902 C -0.10035 0.00416 -0.09201 0.00139 -0.08333 -0.00278 C -0.07639 -0.00995 -0.06736 -0.01203 -0.05885 -0.01458 C -0.05312 -0.01828 -0.05625 -0.01712 -0.04913 -0.01712 " pathEditMode="relative" rAng="0" ptsTypes="fffffffffffffffffffffffffffffffffffffffffffffffffffA">
                                      <p:cBhvr>
                                        <p:cTn id="36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43 -0.11944 C -0.23055 -0.10602 -0.24461 -0.10347 -0.25538 -0.10116 C -0.25607 -0.09722 -0.25659 -0.09306 -0.25729 -0.08935 C -0.25763 -0.07292 -0.2585 -0.04931 -0.24913 -0.0375 C -0.24531 -0.02106 -0.24166 -0.0213 -0.2309 -0.0206 C -0.21805 -0.02199 -0.20538 -0.02315 -0.19253 -0.02477 C -0.18906 -0.02546 -0.1868 -0.02685 -0.18333 -0.02801 C -0.18003 -0.0294 -0.17274 -0.03148 -0.17274 -0.03171 C -0.16718 -0.03889 -0.15937 -0.04329 -0.15225 -0.0463 C -0.1427 -0.05486 -0.13298 -0.06597 -0.12222 -0.07083 C -0.11319 -0.07477 -0.10451 -0.07616 -0.09496 -0.07801 C -0.08385 -0.07824 -0.07256 -0.07917 -0.06145 -0.0794 C -0.05538 -0.0794 -0.04288 -0.06806 -0.03732 -0.06273 C -0.03281 -0.0537 -0.03854 -0.06435 -0.03194 -0.05648 C -0.02951 -0.0537 -0.02795 -0.04815 -0.02552 -0.04537 C -0.02204 -0.0412 -0.01684 -0.03542 -0.01267 -0.03449 C -0.00868 -0.03056 -0.00468 -0.02986 -0.00052 -0.02755 C 0.00573 -0.02431 0.01112 -0.01921 0.01771 -0.01713 C 0.02066 -0.01435 0.02396 -0.01343 0.02726 -0.01134 C 0.0316 -0.00162 0.02987 -0.00255 0.02362 0.00324 C 0.00678 0.00417 -0.01006 0.00532 -0.02673 0.00602 C -0.03541 0.00625 -0.04409 0.00139 -0.05295 0.00116 C -0.06388 -0.00255 -0.07482 -0.0037 -0.08611 -0.00393 C -0.09861 -0.00648 -0.11145 -0.01088 -0.12413 -0.01296 C -0.13003 -0.01643 -0.13576 -0.02083 -0.14201 -0.02199 C -0.15538 -0.02963 -0.16961 -0.03194 -0.18368 -0.03333 C -0.18871 -0.03681 -0.19375 -0.04005 -0.19913 -0.0412 C -0.20468 -0.04514 -0.20954 -0.04884 -0.21545 -0.05046 C -0.22447 -0.05718 -0.2368 -0.05787 -0.2467 -0.05856 C -0.24965 -0.05972 -0.2552 -0.06181 -0.2552 -0.06204 C -0.2585 -0.0662 -0.26145 -0.07014 -0.2644 -0.07546 C -0.26649 -0.08472 -0.26979 -0.09213 -0.27222 -0.10116 C -0.27204 -0.11528 -0.27326 -0.12407 -0.26406 -0.12801 C -0.23055 -0.12593 -0.19861 -0.11134 -0.16701 -0.09468 C -0.16232 -0.09213 -0.15642 -0.08704 -0.15225 -0.08287 C -0.14305 -0.07407 -0.15486 -0.08148 -0.1434 -0.07153 C -0.13993 -0.06898 -0.12222 -0.0544 -0.11822 -0.05278 C -0.11284 -0.05069 -0.10659 -0.05069 -0.10121 -0.04861 C -0.09149 -0.05046 -0.08177 -0.05116 -0.07204 -0.05347 C -0.06909 -0.05417 -0.06527 -0.06134 -0.06232 -0.06343 C -0.05937 -0.0706 -0.05538 -0.07315 -0.05138 -0.0787 C -0.04565 -0.08611 -0.04045 -0.09375 -0.03472 -0.10069 C -0.0335 -0.10231 -0.02812 -0.10926 -0.02743 -0.11065 C -0.02569 -0.11435 -0.02291 -0.12268 -0.02291 -0.12292 C -0.0217 -0.13194 -0.02152 -0.1412 -0.01996 -0.15046 C -0.02204 -0.16528 -0.02204 -0.16273 -0.02986 -0.16782 C -0.04756 -0.1662 -0.0651 -0.16481 -0.08263 -0.16273 C -0.09288 -0.16157 -0.10364 -0.1544 -0.11388 -0.15231 C -0.11996 -0.14745 -0.12482 -0.14005 -0.1309 -0.13542 C -0.13802 -0.13009 -0.14496 -0.12685 -0.15225 -0.12199 C -0.15781 -0.11435 -0.16545 -0.11181 -0.17256 -0.10856 C -0.17725 -0.10463 -0.17465 -0.10602 -0.18072 -0.10556 " pathEditMode="relative" rAng="10608705" ptsTypes="fffffffffffffffffffffffffffffffffffffffffffffffffffA">
                                      <p:cBhvr>
                                        <p:cTn id="40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4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2 0.05579 C 0.17552 0.04584 0.18681 0.04213 0.19584 0.03889 C 0.1967 0.03588 0.19636 0.03334 0.19688 0.03056 C 0.1967 0.01991 0.19636 0.0044 0.18768 -0.00162 C 0.18281 -0.01134 0.18038 -0.01088 0.17118 -0.00926 C 0.16042 -0.00671 0.14948 -0.00347 0.13872 -0.00046 C 0.13524 0.00093 0.13386 0.00209 0.13125 0.00348 C 0.1283 0.0051 0.1224 0.00718 0.1224 0.00718 C 0.11788 0.01297 0.11163 0.01713 0.10573 0.02014 C 0.09809 0.02732 0.09045 0.03612 0.0816 0.04098 C 0.07361 0.04514 0.06684 0.04746 0.05886 0.05024 C 0.04931 0.05232 0.04011 0.0551 0.03004 0.05695 C 0.02535 0.05764 0.01406 0.05255 0.00903 0.05 C 0.00486 0.04468 0.01024 0.05093 0.00417 0.04676 C 0.00209 0.04537 -1.66667E-6 0.04213 -0.00191 0.04098 C -0.00503 0.03866 -0.00989 0.03588 -0.01337 0.03565 C -0.01684 0.03403 -0.02101 0.03403 -0.0243 0.03334 C -0.02969 0.03241 -0.03455 0.02987 -0.0401 0.02963 C -0.04271 0.02871 -0.04566 0.02824 -0.04861 0.02755 C -0.05278 0.02199 -0.05121 0.02199 -0.04635 0.01737 C -0.03212 0.01412 -0.01788 0.01042 -0.00416 0.00741 C 0.00365 0.00602 0.01129 0.00741 0.01893 0.00602 C 0.0283 0.00672 0.03768 0.00556 0.04722 0.00371 C 0.05747 0.00324 0.06927 0.00463 0.08004 0.00371 C 0.08524 0.0044 0.09045 0.00672 0.09549 0.00625 C 0.10747 0.00903 0.11927 0.00811 0.13177 0.00672 C 0.13559 0.00811 0.14063 0.00926 0.14531 0.00926 C 0.15018 0.01088 0.15399 0.0125 0.15903 0.0125 C 0.16771 0.01528 0.1783 0.01366 0.18663 0.0125 C 0.18906 0.01274 0.1941 0.0132 0.19323 0.01343 C 0.19705 0.01551 0.19965 0.0176 0.20243 0.02084 C 0.20486 0.02616 0.20816 0.03033 0.21059 0.03612 C 0.21129 0.04491 0.21285 0.0507 0.20521 0.05463 C 0.17656 0.0588 0.14861 0.05487 0.12066 0.04931 C 0.11667 0.04838 0.11146 0.04584 0.10729 0.04422 C 0.09948 0.03982 0.11007 0.0426 0.09965 0.03797 C 0.0967 0.03704 0.08056 0.03056 0.07674 0.0301 C 0.07257 0.02987 0.06719 0.03056 0.0625 0.03033 C 0.05417 0.03311 0.04601 0.03542 0.03802 0.0382 C 0.03542 0.03912 0.03264 0.04445 0.03021 0.0463 C 0.02813 0.05162 0.025 0.05371 0.0217 0.05834 C 0.01754 0.06343 0.01354 0.06968 0.00903 0.075 C 0.00799 0.07616 0.00382 0.08149 0.0033 0.08241 C 0.00209 0.08542 0.00018 0.09121 -0.00035 0.09144 C -0.00017 0.09746 -1.66667E-6 0.10348 -0.00069 0.10949 C 0.00174 0.11875 0.00174 0.11713 0.00868 0.11945 C 0.02327 0.11528 0.03837 0.11135 0.05295 0.10718 C 0.06181 0.10463 0.07049 0.09862 0.07847 0.09537 C 0.08403 0.09098 0.08768 0.08565 0.09254 0.08125 C 0.09774 0.07686 0.10347 0.07362 0.10955 0.06945 C 0.11441 0.06343 0.11997 0.06042 0.12656 0.05718 C 0.13038 0.05371 0.12778 0.0551 0.13334 0.05371 " pathEditMode="relative" rAng="-647058" ptsTypes="fffffffffffffffffffffffffffffffffffffffffffffffffffA">
                                      <p:cBhvr>
                                        <p:cTn id="44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2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5 C 0.00348 -0.00486 0.01615 -0.00023 0.01823 -0.00023 C 0.02379 0.00139 0.02153 0.00069 0.025 0.00185 C 0.02934 0.00601 0.03316 0.01596 0.0375 0.01828 C 0.04428 0.02661 0.0474 0.02475 0.05816 0.02522 C 0.06389 0.02568 0.06893 0.02684 0.07466 0.0273 C 0.07987 0.02915 0.08507 0.02892 0.09046 0.03008 C 0.09271 0.03077 0.09757 0.03239 0.09757 0.03239 C 0.11476 0.03216 0.1316 0.03216 0.14879 0.03146 C 0.15591 0.03123 0.16025 0.02452 0.16615 0.02175 C 0.16823 0.02082 0.1724 0.01874 0.1724 0.01897 C 0.17691 0.01434 0.18351 0.01041 0.18924 0.00833 C 0.19358 0.00416 0.19775 -0.00047 0.20226 -0.0044 C 0.20417 -0.00602 0.20678 -0.00741 0.20886 -0.00926 C 0.21372 -0.01412 0.20973 -0.01227 0.21407 -0.01365 C 0.21494 -0.01759 0.21806 -0.01805 0.22014 -0.0206 C 0.22553 -0.02731 0.23247 -0.03286 0.23889 -0.03749 C 0.2408 -0.03911 0.24323 -0.04096 0.24549 -0.04188 C 0.24688 -0.04258 0.25 -0.04304 0.25 -0.04304 C 0.25504 -0.04304 0.26059 -0.0442 0.26528 -0.04188 C 0.26771 -0.04072 0.26945 -0.03911 0.27205 -0.03841 C 0.27709 -0.03193 0.28421 -0.02985 0.29046 -0.02569 C 0.29289 -0.02129 0.29532 -0.02291 0.29948 -0.02337 C 0.30504 -0.02707 0.30869 -0.03078 0.31198 -0.03749 C 0.3125 -0.03957 0.31424 -0.04165 0.31424 -0.04396 C 0.31424 -0.06363 0.3125 -0.07057 0.29844 -0.07636 C 0.29393 -0.08029 0.28681 -0.08006 0.28143 -0.08122 C 0.27414 -0.08538 0.26598 -0.08677 0.25782 -0.08746 C 0.2507 -0.08978 0.24375 -0.09093 0.23664 -0.09255 C 0.23108 -0.09186 0.22466 -0.09394 0.22014 -0.08978 C 0.21424 -0.08422 0.21094 -0.07613 0.20608 -0.06942 C 0.19914 -0.05947 0.1915 -0.05067 0.18542 -0.03957 C 0.18351 -0.0361 0.18299 -0.03193 0.18091 -0.02846 C 0.17448 -0.01736 0.1658 -0.00671 0.15556 -0.00162 C 0.15157 -0.0044 0.15226 -0.01111 0.15157 -0.01643 C 0.15122 -0.01967 0.15053 -0.02615 0.15053 -0.02592 C 0.1507 -0.03633 0.14966 -0.05021 0.1533 -0.06016 C 0.15434 -0.06803 0.15625 -0.0752 0.15782 -0.08284 C 0.15851 -0.08584 0.15903 -0.08885 0.15955 -0.09186 C 0.15973 -0.09278 0.16007 -0.09464 0.16007 -0.0944 C 0.16112 -0.11245 0.16667 -0.13628 0.15556 -0.1497 C 0.15122 -0.15479 0.14445 -0.15942 0.13872 -0.16104 C 0.13612 -0.16173 0.13334 -0.16173 0.13073 -0.16243 C 0.1283 -0.16289 0.12362 -0.16382 0.12362 -0.16358 C 0.1191 -0.16335 0.11441 -0.16405 0.11007 -0.16243 C 0.10782 -0.1615 0.1066 -0.15826 0.10487 -0.15595 C 0.1 -0.15016 0.09653 -0.14646 0.0941 -0.1386 C 0.09341 -0.13212 0.09289 -0.12564 0.09132 -0.11939 C 0.08837 -0.09209 0.08994 -0.10967 0.0908 -0.05322 C 0.0908 -0.04929 0.09306 -0.04188 0.09306 -0.04165 C 0.09202 -0.03193 0.09237 -0.02707 0.08473 -0.02499 C 0.07882 -0.01921 0.08299 -0.02245 0.06841 -0.02337 C 0.05782 -0.0243 0.05 -0.03031 0.04028 -0.03332 C 0.03629 -0.03471 0.03195 -0.03679 0.02848 -0.03957 C 0.02709 -0.04072 0.02587 -0.04211 0.02448 -0.04304 C 0.02396 -0.0435 0.02275 -0.04466 0.02275 -0.04443 C 0.02153 -0.0479 0.02014 -0.04998 0.01823 -0.05252 C 0.01754 -0.05669 0.01632 -0.06109 0.01511 -0.06502 C 0.01285 -0.07936 0.01337 -0.09024 0.01441 -0.10667 C 0.01459 -0.10852 0.01615 -0.11222 0.01615 -0.11199 C 0.01684 -0.118 0.01771 -0.12564 0.01997 -0.13073 C 0.02084 -0.13605 0.02136 -0.14184 0.01875 -0.14623 C 0.01806 -0.1497 0.01754 -0.15155 0.01563 -0.15387 C 0.01337 -0.16335 0.00035 -0.17261 -0.00763 -0.17307 C -0.01215 -0.17307 -0.01666 -0.17307 -0.021 -0.17307 " pathEditMode="relative" rAng="0" ptsTypes="ffffffffffffffffffffffffffffffffffffffffffffffffffffffffffffffffA">
                                      <p:cBhvr>
                                        <p:cTn id="48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A38FE7-60A6-413B-B7C2-07B50ADD84E9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B8236994-4BC7-40AF-8481-D7A43997458E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blackGray">
          <a:xfrm>
            <a:off x="798513" y="4781550"/>
            <a:ext cx="7653337" cy="847725"/>
          </a:xfrm>
          <a:prstGeom prst="rect">
            <a:avLst/>
          </a:prstGeom>
          <a:gradFill rotWithShape="1">
            <a:gsLst>
              <a:gs pos="0">
                <a:srgbClr val="999CB1"/>
              </a:gs>
              <a:gs pos="50000">
                <a:srgbClr val="C2C4CF"/>
              </a:gs>
              <a:gs pos="100000">
                <a:srgbClr val="E2E2E7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blackGray">
          <a:xfrm>
            <a:off x="808038" y="4076700"/>
            <a:ext cx="7643812" cy="70485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blackGray">
          <a:xfrm>
            <a:off x="808038" y="3411538"/>
            <a:ext cx="7643812" cy="66516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blackGray">
          <a:xfrm>
            <a:off x="798513" y="2814638"/>
            <a:ext cx="7653337" cy="596900"/>
          </a:xfrm>
          <a:prstGeom prst="rect">
            <a:avLst/>
          </a:prstGeom>
          <a:gradFill rotWithShape="1">
            <a:gsLst>
              <a:gs pos="0">
                <a:srgbClr val="B196D2"/>
              </a:gs>
              <a:gs pos="50000">
                <a:srgbClr val="CFC0E2"/>
              </a:gs>
              <a:gs pos="100000">
                <a:srgbClr val="E7E1F0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blackGray">
          <a:xfrm>
            <a:off x="798513" y="2378075"/>
            <a:ext cx="7653337" cy="436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</a:endParaRPr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gray">
          <a:xfrm>
            <a:off x="635000" y="2814638"/>
            <a:ext cx="82946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gray">
          <a:xfrm>
            <a:off x="635000" y="3405188"/>
            <a:ext cx="82946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gray">
          <a:xfrm>
            <a:off x="635000" y="4081463"/>
            <a:ext cx="82946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gray">
          <a:xfrm>
            <a:off x="463550" y="4784725"/>
            <a:ext cx="82946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76313" y="4627563"/>
            <a:ext cx="3455987" cy="1239837"/>
            <a:chOff x="171" y="2983"/>
            <a:chExt cx="2836" cy="1018"/>
          </a:xfrm>
          <a:solidFill>
            <a:srgbClr val="002060"/>
          </a:solidFill>
        </p:grpSpPr>
        <p:sp>
          <p:nvSpPr>
            <p:cNvPr id="146445" name="AutoShape 13"/>
            <p:cNvSpPr>
              <a:spLocks noChangeArrowheads="1"/>
            </p:cNvSpPr>
            <p:nvPr/>
          </p:nvSpPr>
          <p:spPr bwMode="gray">
            <a:xfrm>
              <a:off x="171" y="2983"/>
              <a:ext cx="2829" cy="1018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46446" name="Oval 14"/>
            <p:cNvSpPr>
              <a:spLocks noChangeArrowheads="1"/>
            </p:cNvSpPr>
            <p:nvPr/>
          </p:nvSpPr>
          <p:spPr bwMode="gray">
            <a:xfrm>
              <a:off x="171" y="2990"/>
              <a:ext cx="2836" cy="503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263650" y="3959225"/>
            <a:ext cx="2860675" cy="1062038"/>
            <a:chOff x="394" y="2571"/>
            <a:chExt cx="2347" cy="871"/>
          </a:xfrm>
          <a:solidFill>
            <a:schemeClr val="accent6">
              <a:lumMod val="75000"/>
            </a:schemeClr>
          </a:solidFill>
        </p:grpSpPr>
        <p:sp>
          <p:nvSpPr>
            <p:cNvPr id="146448" name="AutoShape 16"/>
            <p:cNvSpPr>
              <a:spLocks noChangeArrowheads="1"/>
            </p:cNvSpPr>
            <p:nvPr/>
          </p:nvSpPr>
          <p:spPr bwMode="gray">
            <a:xfrm>
              <a:off x="394" y="2571"/>
              <a:ext cx="2347" cy="871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46449" name="Oval 17"/>
            <p:cNvSpPr>
              <a:spLocks noChangeArrowheads="1"/>
            </p:cNvSpPr>
            <p:nvPr/>
          </p:nvSpPr>
          <p:spPr bwMode="gray">
            <a:xfrm>
              <a:off x="394" y="2576"/>
              <a:ext cx="2347" cy="431"/>
            </a:xfrm>
            <a:prstGeom prst="ellipse">
              <a:avLst/>
            </a:prstGeom>
            <a:grpFill/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490663" y="3316288"/>
            <a:ext cx="2363787" cy="1003300"/>
            <a:chOff x="593" y="2111"/>
            <a:chExt cx="1940" cy="823"/>
          </a:xfrm>
        </p:grpSpPr>
        <p:sp>
          <p:nvSpPr>
            <p:cNvPr id="146451" name="AutoShape 19"/>
            <p:cNvSpPr>
              <a:spLocks noChangeArrowheads="1"/>
            </p:cNvSpPr>
            <p:nvPr/>
          </p:nvSpPr>
          <p:spPr bwMode="gray">
            <a:xfrm>
              <a:off x="597" y="2111"/>
              <a:ext cx="1936" cy="823"/>
            </a:xfrm>
            <a:prstGeom prst="can">
              <a:avLst>
                <a:gd name="adj" fmla="val 47144"/>
              </a:avLst>
            </a:prstGeom>
            <a:gradFill rotWithShape="1">
              <a:gsLst>
                <a:gs pos="0">
                  <a:schemeClr val="accent1">
                    <a:gamma/>
                    <a:shade val="5607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6078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46452" name="Oval 20"/>
            <p:cNvSpPr>
              <a:spLocks noChangeArrowheads="1"/>
            </p:cNvSpPr>
            <p:nvPr/>
          </p:nvSpPr>
          <p:spPr bwMode="gray">
            <a:xfrm>
              <a:off x="593" y="2115"/>
              <a:ext cx="1940" cy="38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6078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43075" y="2768600"/>
            <a:ext cx="1885950" cy="822325"/>
            <a:chOff x="800" y="1773"/>
            <a:chExt cx="1548" cy="675"/>
          </a:xfrm>
        </p:grpSpPr>
        <p:sp>
          <p:nvSpPr>
            <p:cNvPr id="146454" name="AutoShape 22"/>
            <p:cNvSpPr>
              <a:spLocks noChangeArrowheads="1"/>
            </p:cNvSpPr>
            <p:nvPr/>
          </p:nvSpPr>
          <p:spPr bwMode="gray">
            <a:xfrm>
              <a:off x="800" y="1773"/>
              <a:ext cx="1548" cy="675"/>
            </a:xfrm>
            <a:prstGeom prst="can">
              <a:avLst>
                <a:gd name="adj" fmla="val 40000"/>
              </a:avLst>
            </a:prstGeom>
            <a:gradFill rotWithShape="1">
              <a:gsLst>
                <a:gs pos="0">
                  <a:schemeClr val="folHlink">
                    <a:gamma/>
                    <a:shade val="6588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5882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  <p:sp>
          <p:nvSpPr>
            <p:cNvPr id="146455" name="Oval 23"/>
            <p:cNvSpPr>
              <a:spLocks noChangeArrowheads="1"/>
            </p:cNvSpPr>
            <p:nvPr/>
          </p:nvSpPr>
          <p:spPr bwMode="gray">
            <a:xfrm>
              <a:off x="807" y="1773"/>
              <a:ext cx="1541" cy="27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76471"/>
                    <a:invGamma/>
                  </a:schemeClr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</a:endParaRPr>
            </a:p>
          </p:txBody>
        </p:sp>
      </p:grpSp>
      <p:sp>
        <p:nvSpPr>
          <p:cNvPr id="7185" name="AutoShape 24"/>
          <p:cNvSpPr>
            <a:spLocks noChangeArrowheads="1"/>
          </p:cNvSpPr>
          <p:nvPr/>
        </p:nvSpPr>
        <p:spPr bwMode="gray">
          <a:xfrm>
            <a:off x="1979613" y="2359025"/>
            <a:ext cx="1473200" cy="560388"/>
          </a:xfrm>
          <a:prstGeom prst="can">
            <a:avLst>
              <a:gd name="adj" fmla="val 36644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86" name="Rectangle 25"/>
          <p:cNvSpPr>
            <a:spLocks noChangeArrowheads="1"/>
          </p:cNvSpPr>
          <p:nvPr/>
        </p:nvSpPr>
        <p:spPr bwMode="gray">
          <a:xfrm>
            <a:off x="1889125" y="3200400"/>
            <a:ext cx="16351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2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187" name="Rectangle 26"/>
          <p:cNvSpPr>
            <a:spLocks noChangeArrowheads="1"/>
          </p:cNvSpPr>
          <p:nvPr/>
        </p:nvSpPr>
        <p:spPr bwMode="gray">
          <a:xfrm>
            <a:off x="1889125" y="3875088"/>
            <a:ext cx="1635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7188" name="Rectangle 27"/>
          <p:cNvSpPr>
            <a:spLocks noChangeArrowheads="1"/>
          </p:cNvSpPr>
          <p:nvPr/>
        </p:nvSpPr>
        <p:spPr bwMode="gray">
          <a:xfrm>
            <a:off x="1889125" y="4565650"/>
            <a:ext cx="1635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189" name="Rectangle 28"/>
          <p:cNvSpPr>
            <a:spLocks noChangeArrowheads="1"/>
          </p:cNvSpPr>
          <p:nvPr/>
        </p:nvSpPr>
        <p:spPr bwMode="gray">
          <a:xfrm>
            <a:off x="1889125" y="5462588"/>
            <a:ext cx="1635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7190" name="Rectangle 29"/>
          <p:cNvSpPr>
            <a:spLocks noChangeArrowheads="1"/>
          </p:cNvSpPr>
          <p:nvPr/>
        </p:nvSpPr>
        <p:spPr bwMode="gray">
          <a:xfrm>
            <a:off x="1889125" y="2601913"/>
            <a:ext cx="16351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FFFFFF"/>
                </a:solidFill>
              </a:rPr>
              <a:t>1</a:t>
            </a:r>
            <a:endParaRPr lang="en-GB" sz="1200" b="1">
              <a:solidFill>
                <a:srgbClr val="FFFFFF"/>
              </a:solidFill>
            </a:endParaRPr>
          </a:p>
        </p:txBody>
      </p:sp>
      <p:sp>
        <p:nvSpPr>
          <p:cNvPr id="7191" name="Text Box 35"/>
          <p:cNvSpPr txBox="1">
            <a:spLocks noChangeArrowheads="1"/>
          </p:cNvSpPr>
          <p:nvPr/>
        </p:nvSpPr>
        <p:spPr bwMode="gray">
          <a:xfrm>
            <a:off x="3727450" y="2435225"/>
            <a:ext cx="2540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400" b="1">
                <a:solidFill>
                  <a:srgbClr val="1C1C1C"/>
                </a:solidFill>
              </a:rPr>
              <a:t> </a:t>
            </a:r>
            <a:r>
              <a:rPr lang="th-TH" sz="2400" b="1">
                <a:solidFill>
                  <a:srgbClr val="1C1C1C"/>
                </a:solidFill>
              </a:rPr>
              <a:t>การเตรียมตัวอย่างข้าวสาร</a:t>
            </a:r>
            <a:endParaRPr lang="en-GB" sz="2400" b="1">
              <a:solidFill>
                <a:srgbClr val="1C1C1C"/>
              </a:solidFill>
            </a:endParaRPr>
          </a:p>
        </p:txBody>
      </p:sp>
      <p:sp>
        <p:nvSpPr>
          <p:cNvPr id="7192" name="Text Box 36"/>
          <p:cNvSpPr txBox="1">
            <a:spLocks noChangeArrowheads="1"/>
          </p:cNvSpPr>
          <p:nvPr/>
        </p:nvSpPr>
        <p:spPr bwMode="gray">
          <a:xfrm>
            <a:off x="4008438" y="2968625"/>
            <a:ext cx="22828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400" b="1">
                <a:solidFill>
                  <a:srgbClr val="1C1C1C"/>
                </a:solidFill>
              </a:rPr>
              <a:t> </a:t>
            </a:r>
            <a:r>
              <a:rPr lang="th-TH" sz="2400" b="1">
                <a:solidFill>
                  <a:srgbClr val="1C1C1C"/>
                </a:solidFill>
              </a:rPr>
              <a:t>การวางแผนการทดลอง</a:t>
            </a:r>
            <a:endParaRPr lang="en-GB" sz="2400" b="1">
              <a:solidFill>
                <a:srgbClr val="1C1C1C"/>
              </a:solidFill>
            </a:endParaRPr>
          </a:p>
        </p:txBody>
      </p:sp>
      <p:sp>
        <p:nvSpPr>
          <p:cNvPr id="7193" name="Text Box 37"/>
          <p:cNvSpPr txBox="1">
            <a:spLocks noChangeArrowheads="1"/>
          </p:cNvSpPr>
          <p:nvPr/>
        </p:nvSpPr>
        <p:spPr bwMode="gray">
          <a:xfrm>
            <a:off x="4318000" y="3587750"/>
            <a:ext cx="208438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400" b="1">
                <a:solidFill>
                  <a:srgbClr val="1C1C1C"/>
                </a:solidFill>
              </a:rPr>
              <a:t> </a:t>
            </a:r>
            <a:r>
              <a:rPr lang="th-TH" sz="2400" b="1">
                <a:solidFill>
                  <a:srgbClr val="1C1C1C"/>
                </a:solidFill>
              </a:rPr>
              <a:t>การเปลี่ยนสภาพข้าว</a:t>
            </a:r>
            <a:endParaRPr lang="en-GB" sz="2400" b="1">
              <a:solidFill>
                <a:srgbClr val="1C1C1C"/>
              </a:solidFill>
            </a:endParaRPr>
          </a:p>
        </p:txBody>
      </p:sp>
      <p:sp>
        <p:nvSpPr>
          <p:cNvPr id="7194" name="Text Box 38"/>
          <p:cNvSpPr txBox="1">
            <a:spLocks noChangeArrowheads="1"/>
          </p:cNvSpPr>
          <p:nvPr/>
        </p:nvSpPr>
        <p:spPr bwMode="gray">
          <a:xfrm>
            <a:off x="4554538" y="4286250"/>
            <a:ext cx="23844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400" b="1">
                <a:solidFill>
                  <a:srgbClr val="1C1C1C"/>
                </a:solidFill>
              </a:rPr>
              <a:t> </a:t>
            </a:r>
            <a:r>
              <a:rPr lang="th-TH" sz="2400" b="1">
                <a:solidFill>
                  <a:srgbClr val="1C1C1C"/>
                </a:solidFill>
              </a:rPr>
              <a:t>การตรวจวัดคุณภาพข้าว</a:t>
            </a:r>
            <a:endParaRPr lang="en-GB" sz="2400" b="1">
              <a:solidFill>
                <a:srgbClr val="1C1C1C"/>
              </a:solidFill>
            </a:endParaRPr>
          </a:p>
        </p:txBody>
      </p:sp>
      <p:sp>
        <p:nvSpPr>
          <p:cNvPr id="7195" name="Text Box 39"/>
          <p:cNvSpPr txBox="1">
            <a:spLocks noChangeArrowheads="1"/>
          </p:cNvSpPr>
          <p:nvPr/>
        </p:nvSpPr>
        <p:spPr bwMode="gray">
          <a:xfrm>
            <a:off x="4810125" y="5070475"/>
            <a:ext cx="23780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2400" b="1">
                <a:solidFill>
                  <a:srgbClr val="1C1C1C"/>
                </a:solidFill>
              </a:rPr>
              <a:t> </a:t>
            </a:r>
            <a:r>
              <a:rPr lang="th-TH" sz="2400" b="1">
                <a:solidFill>
                  <a:srgbClr val="1C1C1C"/>
                </a:solidFill>
              </a:rPr>
              <a:t>การวิเคราะห์ผลทางสถิติ</a:t>
            </a:r>
            <a:endParaRPr lang="en-GB" sz="2400" b="1">
              <a:solidFill>
                <a:srgbClr val="1C1C1C"/>
              </a:solidFill>
            </a:endParaRPr>
          </a:p>
        </p:txBody>
      </p:sp>
      <p:sp>
        <p:nvSpPr>
          <p:cNvPr id="25628" name="Rectangle 32"/>
          <p:cNvSpPr>
            <a:spLocks noGrp="1" noChangeArrowheads="1"/>
          </p:cNvSpPr>
          <p:nvPr>
            <p:ph type="title"/>
          </p:nvPr>
        </p:nvSpPr>
        <p:spPr>
          <a:xfrm>
            <a:off x="990600" y="298450"/>
            <a:ext cx="7086600" cy="487363"/>
          </a:xfrm>
        </p:spPr>
        <p:txBody>
          <a:bodyPr/>
          <a:lstStyle/>
          <a:p>
            <a:pPr latinLnBrk="1">
              <a:defRPr/>
            </a:pPr>
            <a:r>
              <a:rPr kumimoji="1" lang="th-TH" altLang="ko-KR" sz="3600" b="1" dirty="0" smtClean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วิธีการดำเนินการวิจัย</a:t>
            </a:r>
            <a:endParaRPr kumimoji="1" lang="en-US" altLang="ko-KR" sz="3600" b="1" dirty="0" smtClean="0">
              <a:solidFill>
                <a:srgbClr val="FFFFFF"/>
              </a:solidFill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7198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D:\Thesis II\Picture lab\Run Lab\Run lab\S6301350.JPG"/>
          <p:cNvPicPr>
            <a:picLocks noChangeAspect="1" noChangeArrowheads="1"/>
          </p:cNvPicPr>
          <p:nvPr/>
        </p:nvPicPr>
        <p:blipFill>
          <a:blip r:embed="rId2" cstate="email"/>
          <a:srcRect t="13229" b="2103"/>
          <a:stretch>
            <a:fillRect/>
          </a:stretch>
        </p:blipFill>
        <p:spPr bwMode="auto">
          <a:xfrm>
            <a:off x="4678608" y="4214818"/>
            <a:ext cx="3429024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19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2BC3D47-30F5-46C0-83E2-E54C7B5F86A7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1E54E1C5-47F5-446A-8755-E656BD9D351F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98450"/>
            <a:ext cx="7086600" cy="487363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latin typeface="JasmineUPC" pitchFamily="18" charset="-34"/>
                <a:cs typeface="JasmineUPC" pitchFamily="18" charset="-34"/>
              </a:rPr>
              <a:t>1. </a:t>
            </a: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การเตรียมตัวอย่างข้าวสาร</a:t>
            </a:r>
            <a:endParaRPr lang="th-TH" sz="36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198" name="Content Placeholder 2"/>
          <p:cNvSpPr>
            <a:spLocks noGrp="1"/>
          </p:cNvSpPr>
          <p:nvPr>
            <p:ph idx="1"/>
          </p:nvPr>
        </p:nvSpPr>
        <p:spPr>
          <a:xfrm>
            <a:off x="581025" y="1285875"/>
            <a:ext cx="8420100" cy="3176588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th-TH" b="1" smtClean="0">
                <a:latin typeface="Angsana New" pitchFamily="18" charset="-34"/>
                <a:cs typeface="Angsana New" pitchFamily="18" charset="-34"/>
              </a:rPr>
              <a:t> สายพันธุ์ข้าว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ชัยนาท 1 (ปลูกที่พิษณุโลก) </a:t>
            </a:r>
          </a:p>
          <a:p>
            <a:pPr>
              <a:buClr>
                <a:schemeClr val="accent1"/>
              </a:buClr>
            </a:pPr>
            <a:r>
              <a:rPr lang="th-TH" b="1" smtClean="0">
                <a:latin typeface="Angsana New" pitchFamily="18" charset="-34"/>
                <a:cs typeface="Angsana New" pitchFamily="18" charset="-34"/>
              </a:rPr>
              <a:t> ความชื้นเริ่มต้น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ร้อยละ 11.79 ± 0.38 (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as is basis)</a:t>
            </a:r>
            <a:endParaRPr lang="th-TH" b="1" smtClean="0">
              <a:latin typeface="Angsana New" pitchFamily="18" charset="-34"/>
              <a:cs typeface="Angsana New" pitchFamily="18" charset="-34"/>
            </a:endParaRPr>
          </a:p>
          <a:p>
            <a:pPr>
              <a:buClr>
                <a:schemeClr val="accent1"/>
              </a:buClr>
            </a:pPr>
            <a:r>
              <a:rPr lang="th-TH" b="1" smtClean="0">
                <a:latin typeface="Angsana New" pitchFamily="18" charset="-34"/>
                <a:cs typeface="Angsana New" pitchFamily="18" charset="-34"/>
              </a:rPr>
              <a:t> การเก็บรักษาหลังการเก็บเกี่ยว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บรรจุในถุงอลูมิเนียมฟอยล์ ปิดผนึก </a:t>
            </a:r>
            <a:br>
              <a:rPr lang="th-TH" b="1" smtClean="0">
                <a:latin typeface="Angsana New" pitchFamily="18" charset="-34"/>
                <a:cs typeface="Angsana New" pitchFamily="18" charset="-34"/>
              </a:rPr>
            </a:br>
            <a:r>
              <a:rPr lang="th-TH" b="1" smtClean="0">
                <a:latin typeface="Angsana New" pitchFamily="18" charset="-34"/>
                <a:cs typeface="Angsana New" pitchFamily="18" charset="-34"/>
              </a:rPr>
              <a:t> บริเวณปากถุงแบบสุญญากาศ เก็บรักษาในสภาวะควบคุมที่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15ºC</a:t>
            </a:r>
            <a:endParaRPr lang="th-TH" b="1" smtClean="0">
              <a:latin typeface="Angsana New" pitchFamily="18" charset="-34"/>
              <a:cs typeface="Angsana New" pitchFamily="18" charset="-34"/>
            </a:endParaRP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  <a:cs typeface="Angsana New" pitchFamily="18" charset="-34"/>
              </a:rPr>
              <a:t>	 ความชื้นสัมพัทธ์ร้อยละ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45</a:t>
            </a:r>
            <a:endParaRPr lang="th-TH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7412" name="Picture 4" descr="D:\Thesis II\รูปข้าว\b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4214818"/>
            <a:ext cx="324988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1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5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7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4F56988-B7A4-4C6B-AD68-4D012B8B5B27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96FC12DC-6EA7-4D5F-954F-E9E07EDE0E10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9220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88" y="1643063"/>
            <a:ext cx="8420100" cy="3000375"/>
          </a:xfrm>
        </p:spPr>
        <p:txBody>
          <a:bodyPr/>
          <a:lstStyle/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งานวิจัยของนาฎชนก และคณะ (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2553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) พบว่าอุณหภูมิของอากาศในถังความดันมีอิทธิพลต่อการเร่งความหนืดให้มีลักษณะใกล้เคียงกับในข้าวสารเก่า</a:t>
            </a:r>
          </a:p>
          <a:p>
            <a:endParaRPr lang="th-TH" b="1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ปัจจัยที่ศึกษา</a:t>
            </a:r>
          </a:p>
          <a:p>
            <a:pPr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  <a:cs typeface="Angsana New" pitchFamily="18" charset="-34"/>
              </a:rPr>
              <a:t>		อุณหภูมิ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: 60, 70, 80, 90ºC</a:t>
            </a:r>
          </a:p>
          <a:p>
            <a:pPr>
              <a:buFont typeface="Wingdings" pitchFamily="2" charset="2"/>
              <a:buNone/>
            </a:pPr>
            <a:r>
              <a:rPr lang="en-US" b="1" smtClean="0">
                <a:latin typeface="Angsana New" pitchFamily="18" charset="-34"/>
                <a:cs typeface="Angsana New" pitchFamily="18" charset="-34"/>
              </a:rPr>
              <a:t>		</a:t>
            </a:r>
            <a:endParaRPr lang="th-TH" b="1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endParaRPr lang="th-TH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title"/>
          </p:nvPr>
        </p:nvSpPr>
        <p:spPr>
          <a:xfrm>
            <a:off x="990600" y="298450"/>
            <a:ext cx="7086600" cy="487363"/>
          </a:xfrm>
        </p:spPr>
        <p:txBody>
          <a:bodyPr/>
          <a:lstStyle/>
          <a:p>
            <a:pPr latinLnBrk="1">
              <a:defRPr/>
            </a:pPr>
            <a:r>
              <a:rPr kumimoji="1" lang="en-US" altLang="ko-KR" sz="3600" b="1" dirty="0" smtClean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2. </a:t>
            </a:r>
            <a:r>
              <a:rPr kumimoji="1" lang="th-TH" altLang="ko-KR" sz="3600" b="1" dirty="0" smtClean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การวางแผนการทดลอง</a:t>
            </a:r>
            <a:endParaRPr kumimoji="1" lang="en-US" altLang="ko-KR" sz="3600" b="1" dirty="0" smtClean="0">
              <a:solidFill>
                <a:srgbClr val="FFFFFF"/>
              </a:solidFill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pic>
        <p:nvPicPr>
          <p:cNvPr id="9222" name="Picture 8" descr="D:\Thesis II\รูปข้าว\XQ9FC7CAPIDYZ0CA5K3N1OCAWA846TCAMX8K81CATK9WHPCACHNP7PCA9IIVZHCAZTIV3SCADJCB96CA5WVOUWCAS27QILCAFGF6CSCA6CR1IDCAZUPYX1CA9NIEUQCALSIJZ4CA01ZWKSCA7S522ICAKJOEJ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3071813"/>
            <a:ext cx="27114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สี่เหลี่ยมผืนผ้า 89"/>
          <p:cNvSpPr/>
          <p:nvPr/>
        </p:nvSpPr>
        <p:spPr>
          <a:xfrm>
            <a:off x="7929563" y="6500813"/>
            <a:ext cx="857250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9224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6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C48B035-1740-4496-9AE2-4D0173B4C441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8B30C44C-7EA0-4742-B079-CEAA635CF614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10244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143000"/>
            <a:ext cx="8420100" cy="923925"/>
          </a:xfrm>
        </p:spPr>
        <p:txBody>
          <a:bodyPr/>
          <a:lstStyle/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สภาวะควบคุมอื่น ๆ 	</a:t>
            </a:r>
          </a:p>
          <a:p>
            <a:endParaRPr lang="th-TH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title"/>
          </p:nvPr>
        </p:nvSpPr>
        <p:spPr>
          <a:xfrm>
            <a:off x="990600" y="298450"/>
            <a:ext cx="7086600" cy="487363"/>
          </a:xfrm>
        </p:spPr>
        <p:txBody>
          <a:bodyPr/>
          <a:lstStyle/>
          <a:p>
            <a:pPr latinLnBrk="1">
              <a:defRPr/>
            </a:pPr>
            <a:r>
              <a:rPr kumimoji="1" lang="en-US" altLang="ko-KR" sz="3600" b="1" dirty="0" smtClean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2. </a:t>
            </a:r>
            <a:r>
              <a:rPr kumimoji="1" lang="th-TH" altLang="ko-KR" sz="3600" b="1" dirty="0" smtClean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การวางแผนการทดลอง</a:t>
            </a:r>
            <a:endParaRPr kumimoji="1" lang="en-US" altLang="ko-KR" sz="3600" b="1" dirty="0" smtClean="0">
              <a:solidFill>
                <a:srgbClr val="FFFFFF"/>
              </a:solidFill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grpSp>
        <p:nvGrpSpPr>
          <p:cNvPr id="2" name="กลุ่ม 5"/>
          <p:cNvGrpSpPr>
            <a:grpSpLocks/>
          </p:cNvGrpSpPr>
          <p:nvPr/>
        </p:nvGrpSpPr>
        <p:grpSpPr bwMode="auto">
          <a:xfrm>
            <a:off x="1141413" y="1714500"/>
            <a:ext cx="6572250" cy="3024188"/>
            <a:chOff x="914400" y="2209800"/>
            <a:chExt cx="7391401" cy="3962400"/>
          </a:xfrm>
        </p:grpSpPr>
        <p:sp>
          <p:nvSpPr>
            <p:cNvPr id="35" name="AutoShape 3"/>
            <p:cNvSpPr>
              <a:spLocks noChangeArrowheads="1"/>
            </p:cNvSpPr>
            <p:nvPr/>
          </p:nvSpPr>
          <p:spPr bwMode="gray">
            <a:xfrm>
              <a:off x="1905276" y="2209800"/>
              <a:ext cx="5531053" cy="2743520"/>
            </a:xfrm>
            <a:prstGeom prst="upArrow">
              <a:avLst>
                <a:gd name="adj1" fmla="val 57824"/>
                <a:gd name="adj2" fmla="val 5439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39216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914400" y="4083050"/>
              <a:ext cx="1485900" cy="1989138"/>
              <a:chOff x="576" y="2572"/>
              <a:chExt cx="936" cy="1253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576" y="2572"/>
                <a:ext cx="936" cy="954"/>
                <a:chOff x="624" y="1584"/>
                <a:chExt cx="1248" cy="1296"/>
              </a:xfrm>
            </p:grpSpPr>
            <p:grpSp>
              <p:nvGrpSpPr>
                <p:cNvPr id="6" name="Group 7"/>
                <p:cNvGrpSpPr>
                  <a:grpSpLocks/>
                </p:cNvGrpSpPr>
                <p:nvPr/>
              </p:nvGrpSpPr>
              <p:grpSpPr bwMode="auto">
                <a:xfrm>
                  <a:off x="624" y="1584"/>
                  <a:ext cx="1248" cy="1296"/>
                  <a:chOff x="2016" y="1920"/>
                  <a:chExt cx="1680" cy="1680"/>
                </a:xfrm>
              </p:grpSpPr>
              <p:sp>
                <p:nvSpPr>
                  <p:cNvPr id="33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1"/>
                    <a:ext cx="1686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63529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/>
                  </a:p>
                </p:txBody>
              </p:sp>
              <p:sp>
                <p:nvSpPr>
                  <p:cNvPr id="10284" name="Freeform 9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014 w 1321"/>
                      <a:gd name="T1" fmla="*/ 89 h 712"/>
                      <a:gd name="T2" fmla="*/ 1027 w 1321"/>
                      <a:gd name="T3" fmla="*/ 98 h 712"/>
                      <a:gd name="T4" fmla="*/ 1030 w 1321"/>
                      <a:gd name="T5" fmla="*/ 106 h 712"/>
                      <a:gd name="T6" fmla="*/ 1025 w 1321"/>
                      <a:gd name="T7" fmla="*/ 114 h 712"/>
                      <a:gd name="T8" fmla="*/ 1012 w 1321"/>
                      <a:gd name="T9" fmla="*/ 120 h 712"/>
                      <a:gd name="T10" fmla="*/ 992 w 1321"/>
                      <a:gd name="T11" fmla="*/ 128 h 712"/>
                      <a:gd name="T12" fmla="*/ 966 w 1321"/>
                      <a:gd name="T13" fmla="*/ 134 h 712"/>
                      <a:gd name="T14" fmla="*/ 933 w 1321"/>
                      <a:gd name="T15" fmla="*/ 139 h 712"/>
                      <a:gd name="T16" fmla="*/ 895 w 1321"/>
                      <a:gd name="T17" fmla="*/ 144 h 712"/>
                      <a:gd name="T18" fmla="*/ 852 w 1321"/>
                      <a:gd name="T19" fmla="*/ 148 h 712"/>
                      <a:gd name="T20" fmla="*/ 804 w 1321"/>
                      <a:gd name="T21" fmla="*/ 151 h 712"/>
                      <a:gd name="T22" fmla="*/ 754 w 1321"/>
                      <a:gd name="T23" fmla="*/ 152 h 712"/>
                      <a:gd name="T24" fmla="*/ 699 w 1321"/>
                      <a:gd name="T25" fmla="*/ 156 h 712"/>
                      <a:gd name="T26" fmla="*/ 643 w 1321"/>
                      <a:gd name="T27" fmla="*/ 157 h 712"/>
                      <a:gd name="T28" fmla="*/ 621 w 1321"/>
                      <a:gd name="T29" fmla="*/ 158 h 712"/>
                      <a:gd name="T30" fmla="*/ 372 w 1321"/>
                      <a:gd name="T31" fmla="*/ 158 h 712"/>
                      <a:gd name="T32" fmla="*/ 368 w 1321"/>
                      <a:gd name="T33" fmla="*/ 158 h 712"/>
                      <a:gd name="T34" fmla="*/ 319 w 1321"/>
                      <a:gd name="T35" fmla="*/ 157 h 712"/>
                      <a:gd name="T36" fmla="*/ 272 w 1321"/>
                      <a:gd name="T37" fmla="*/ 156 h 712"/>
                      <a:gd name="T38" fmla="*/ 227 w 1321"/>
                      <a:gd name="T39" fmla="*/ 154 h 712"/>
                      <a:gd name="T40" fmla="*/ 183 w 1321"/>
                      <a:gd name="T41" fmla="*/ 151 h 712"/>
                      <a:gd name="T42" fmla="*/ 146 w 1321"/>
                      <a:gd name="T43" fmla="*/ 150 h 712"/>
                      <a:gd name="T44" fmla="*/ 112 w 1321"/>
                      <a:gd name="T45" fmla="*/ 146 h 712"/>
                      <a:gd name="T46" fmla="*/ 77 w 1321"/>
                      <a:gd name="T47" fmla="*/ 143 h 712"/>
                      <a:gd name="T48" fmla="*/ 54 w 1321"/>
                      <a:gd name="T49" fmla="*/ 140 h 712"/>
                      <a:gd name="T50" fmla="*/ 26 w 1321"/>
                      <a:gd name="T51" fmla="*/ 134 h 712"/>
                      <a:gd name="T52" fmla="*/ 18 w 1321"/>
                      <a:gd name="T53" fmla="*/ 129 h 712"/>
                      <a:gd name="T54" fmla="*/ 6 w 1321"/>
                      <a:gd name="T55" fmla="*/ 123 h 712"/>
                      <a:gd name="T56" fmla="*/ 0 w 1321"/>
                      <a:gd name="T57" fmla="*/ 116 h 712"/>
                      <a:gd name="T58" fmla="*/ 0 w 1321"/>
                      <a:gd name="T59" fmla="*/ 115 h 712"/>
                      <a:gd name="T60" fmla="*/ 4 w 1321"/>
                      <a:gd name="T61" fmla="*/ 106 h 712"/>
                      <a:gd name="T62" fmla="*/ 16 w 1321"/>
                      <a:gd name="T63" fmla="*/ 99 h 712"/>
                      <a:gd name="T64" fmla="*/ 38 w 1321"/>
                      <a:gd name="T65" fmla="*/ 82 h 712"/>
                      <a:gd name="T66" fmla="*/ 73 w 1321"/>
                      <a:gd name="T67" fmla="*/ 66 h 712"/>
                      <a:gd name="T68" fmla="*/ 116 w 1321"/>
                      <a:gd name="T69" fmla="*/ 53 h 712"/>
                      <a:gd name="T70" fmla="*/ 160 w 1321"/>
                      <a:gd name="T71" fmla="*/ 38 h 712"/>
                      <a:gd name="T72" fmla="*/ 211 w 1321"/>
                      <a:gd name="T73" fmla="*/ 27 h 712"/>
                      <a:gd name="T74" fmla="*/ 267 w 1321"/>
                      <a:gd name="T75" fmla="*/ 18 h 712"/>
                      <a:gd name="T76" fmla="*/ 324 w 1321"/>
                      <a:gd name="T77" fmla="*/ 10 h 712"/>
                      <a:gd name="T78" fmla="*/ 388 w 1321"/>
                      <a:gd name="T79" fmla="*/ 4 h 712"/>
                      <a:gd name="T80" fmla="*/ 453 w 1321"/>
                      <a:gd name="T81" fmla="*/ 4 h 712"/>
                      <a:gd name="T82" fmla="*/ 521 w 1321"/>
                      <a:gd name="T83" fmla="*/ 0 h 712"/>
                      <a:gd name="T84" fmla="*/ 521 w 1321"/>
                      <a:gd name="T85" fmla="*/ 0 h 712"/>
                      <a:gd name="T86" fmla="*/ 592 w 1321"/>
                      <a:gd name="T87" fmla="*/ 4 h 712"/>
                      <a:gd name="T88" fmla="*/ 661 w 1321"/>
                      <a:gd name="T89" fmla="*/ 4 h 712"/>
                      <a:gd name="T90" fmla="*/ 727 w 1321"/>
                      <a:gd name="T91" fmla="*/ 11 h 712"/>
                      <a:gd name="T92" fmla="*/ 789 w 1321"/>
                      <a:gd name="T93" fmla="*/ 20 h 712"/>
                      <a:gd name="T94" fmla="*/ 844 w 1321"/>
                      <a:gd name="T95" fmla="*/ 30 h 712"/>
                      <a:gd name="T96" fmla="*/ 896 w 1321"/>
                      <a:gd name="T97" fmla="*/ 43 h 712"/>
                      <a:gd name="T98" fmla="*/ 942 w 1321"/>
                      <a:gd name="T99" fmla="*/ 56 h 712"/>
                      <a:gd name="T100" fmla="*/ 982 w 1321"/>
                      <a:gd name="T101" fmla="*/ 72 h 712"/>
                      <a:gd name="T102" fmla="*/ 1014 w 1321"/>
                      <a:gd name="T103" fmla="*/ 89 h 712"/>
                      <a:gd name="T104" fmla="*/ 1014 w 1321"/>
                      <a:gd name="T105" fmla="*/ 89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gray">
                <a:xfrm>
                  <a:off x="853" y="2245"/>
                  <a:ext cx="771" cy="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20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Mass</a:t>
                  </a:r>
                </a:p>
              </p:txBody>
            </p:sp>
          </p:grpSp>
          <p:sp>
            <p:nvSpPr>
              <p:cNvPr id="10280" name="Oval 11"/>
              <p:cNvSpPr>
                <a:spLocks noChangeArrowheads="1"/>
              </p:cNvSpPr>
              <p:nvPr/>
            </p:nvSpPr>
            <p:spPr bwMode="gray">
              <a:xfrm>
                <a:off x="672" y="3580"/>
                <a:ext cx="760" cy="245"/>
              </a:xfrm>
              <a:prstGeom prst="ellipse">
                <a:avLst/>
              </a:prstGeom>
              <a:gradFill rotWithShape="1">
                <a:gsLst>
                  <a:gs pos="0">
                    <a:srgbClr val="CECECE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6781801" y="4038602"/>
              <a:ext cx="1524000" cy="2066926"/>
              <a:chOff x="4272" y="2544"/>
              <a:chExt cx="960" cy="1302"/>
            </a:xfrm>
          </p:grpSpPr>
          <p:grpSp>
            <p:nvGrpSpPr>
              <p:cNvPr id="8" name="Group 12"/>
              <p:cNvGrpSpPr>
                <a:grpSpLocks/>
              </p:cNvGrpSpPr>
              <p:nvPr/>
            </p:nvGrpSpPr>
            <p:grpSpPr bwMode="auto">
              <a:xfrm>
                <a:off x="4272" y="2544"/>
                <a:ext cx="960" cy="965"/>
                <a:chOff x="2400" y="1488"/>
                <a:chExt cx="1152" cy="1152"/>
              </a:xfrm>
            </p:grpSpPr>
            <p:grpSp>
              <p:nvGrpSpPr>
                <p:cNvPr id="9" name="Group 13"/>
                <p:cNvGrpSpPr>
                  <a:grpSpLocks/>
                </p:cNvGrpSpPr>
                <p:nvPr/>
              </p:nvGrpSpPr>
              <p:grpSpPr bwMode="auto">
                <a:xfrm>
                  <a:off x="2400" y="1488"/>
                  <a:ext cx="1152" cy="1152"/>
                  <a:chOff x="2016" y="1920"/>
                  <a:chExt cx="1680" cy="1680"/>
                </a:xfrm>
              </p:grpSpPr>
              <p:sp>
                <p:nvSpPr>
                  <p:cNvPr id="27" name="Oval 14"/>
                  <p:cNvSpPr>
                    <a:spLocks noChangeArrowheads="1"/>
                  </p:cNvSpPr>
                  <p:nvPr/>
                </p:nvSpPr>
                <p:spPr bwMode="gray">
                  <a:xfrm>
                    <a:off x="2017" y="1919"/>
                    <a:ext cx="1679" cy="168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24314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/>
                  </a:p>
                </p:txBody>
              </p:sp>
              <p:sp>
                <p:nvSpPr>
                  <p:cNvPr id="10278" name="Freeform 15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014 w 1321"/>
                      <a:gd name="T1" fmla="*/ 89 h 712"/>
                      <a:gd name="T2" fmla="*/ 1027 w 1321"/>
                      <a:gd name="T3" fmla="*/ 98 h 712"/>
                      <a:gd name="T4" fmla="*/ 1030 w 1321"/>
                      <a:gd name="T5" fmla="*/ 106 h 712"/>
                      <a:gd name="T6" fmla="*/ 1025 w 1321"/>
                      <a:gd name="T7" fmla="*/ 114 h 712"/>
                      <a:gd name="T8" fmla="*/ 1012 w 1321"/>
                      <a:gd name="T9" fmla="*/ 120 h 712"/>
                      <a:gd name="T10" fmla="*/ 992 w 1321"/>
                      <a:gd name="T11" fmla="*/ 128 h 712"/>
                      <a:gd name="T12" fmla="*/ 966 w 1321"/>
                      <a:gd name="T13" fmla="*/ 134 h 712"/>
                      <a:gd name="T14" fmla="*/ 933 w 1321"/>
                      <a:gd name="T15" fmla="*/ 139 h 712"/>
                      <a:gd name="T16" fmla="*/ 895 w 1321"/>
                      <a:gd name="T17" fmla="*/ 144 h 712"/>
                      <a:gd name="T18" fmla="*/ 852 w 1321"/>
                      <a:gd name="T19" fmla="*/ 148 h 712"/>
                      <a:gd name="T20" fmla="*/ 804 w 1321"/>
                      <a:gd name="T21" fmla="*/ 151 h 712"/>
                      <a:gd name="T22" fmla="*/ 754 w 1321"/>
                      <a:gd name="T23" fmla="*/ 152 h 712"/>
                      <a:gd name="T24" fmla="*/ 699 w 1321"/>
                      <a:gd name="T25" fmla="*/ 156 h 712"/>
                      <a:gd name="T26" fmla="*/ 643 w 1321"/>
                      <a:gd name="T27" fmla="*/ 157 h 712"/>
                      <a:gd name="T28" fmla="*/ 621 w 1321"/>
                      <a:gd name="T29" fmla="*/ 158 h 712"/>
                      <a:gd name="T30" fmla="*/ 372 w 1321"/>
                      <a:gd name="T31" fmla="*/ 158 h 712"/>
                      <a:gd name="T32" fmla="*/ 368 w 1321"/>
                      <a:gd name="T33" fmla="*/ 158 h 712"/>
                      <a:gd name="T34" fmla="*/ 319 w 1321"/>
                      <a:gd name="T35" fmla="*/ 157 h 712"/>
                      <a:gd name="T36" fmla="*/ 272 w 1321"/>
                      <a:gd name="T37" fmla="*/ 156 h 712"/>
                      <a:gd name="T38" fmla="*/ 227 w 1321"/>
                      <a:gd name="T39" fmla="*/ 154 h 712"/>
                      <a:gd name="T40" fmla="*/ 183 w 1321"/>
                      <a:gd name="T41" fmla="*/ 151 h 712"/>
                      <a:gd name="T42" fmla="*/ 146 w 1321"/>
                      <a:gd name="T43" fmla="*/ 150 h 712"/>
                      <a:gd name="T44" fmla="*/ 112 w 1321"/>
                      <a:gd name="T45" fmla="*/ 146 h 712"/>
                      <a:gd name="T46" fmla="*/ 77 w 1321"/>
                      <a:gd name="T47" fmla="*/ 143 h 712"/>
                      <a:gd name="T48" fmla="*/ 54 w 1321"/>
                      <a:gd name="T49" fmla="*/ 140 h 712"/>
                      <a:gd name="T50" fmla="*/ 26 w 1321"/>
                      <a:gd name="T51" fmla="*/ 134 h 712"/>
                      <a:gd name="T52" fmla="*/ 18 w 1321"/>
                      <a:gd name="T53" fmla="*/ 129 h 712"/>
                      <a:gd name="T54" fmla="*/ 6 w 1321"/>
                      <a:gd name="T55" fmla="*/ 123 h 712"/>
                      <a:gd name="T56" fmla="*/ 0 w 1321"/>
                      <a:gd name="T57" fmla="*/ 116 h 712"/>
                      <a:gd name="T58" fmla="*/ 0 w 1321"/>
                      <a:gd name="T59" fmla="*/ 115 h 712"/>
                      <a:gd name="T60" fmla="*/ 4 w 1321"/>
                      <a:gd name="T61" fmla="*/ 106 h 712"/>
                      <a:gd name="T62" fmla="*/ 16 w 1321"/>
                      <a:gd name="T63" fmla="*/ 99 h 712"/>
                      <a:gd name="T64" fmla="*/ 38 w 1321"/>
                      <a:gd name="T65" fmla="*/ 82 h 712"/>
                      <a:gd name="T66" fmla="*/ 73 w 1321"/>
                      <a:gd name="T67" fmla="*/ 66 h 712"/>
                      <a:gd name="T68" fmla="*/ 116 w 1321"/>
                      <a:gd name="T69" fmla="*/ 53 h 712"/>
                      <a:gd name="T70" fmla="*/ 160 w 1321"/>
                      <a:gd name="T71" fmla="*/ 38 h 712"/>
                      <a:gd name="T72" fmla="*/ 211 w 1321"/>
                      <a:gd name="T73" fmla="*/ 27 h 712"/>
                      <a:gd name="T74" fmla="*/ 267 w 1321"/>
                      <a:gd name="T75" fmla="*/ 18 h 712"/>
                      <a:gd name="T76" fmla="*/ 324 w 1321"/>
                      <a:gd name="T77" fmla="*/ 10 h 712"/>
                      <a:gd name="T78" fmla="*/ 388 w 1321"/>
                      <a:gd name="T79" fmla="*/ 4 h 712"/>
                      <a:gd name="T80" fmla="*/ 453 w 1321"/>
                      <a:gd name="T81" fmla="*/ 4 h 712"/>
                      <a:gd name="T82" fmla="*/ 521 w 1321"/>
                      <a:gd name="T83" fmla="*/ 0 h 712"/>
                      <a:gd name="T84" fmla="*/ 521 w 1321"/>
                      <a:gd name="T85" fmla="*/ 0 h 712"/>
                      <a:gd name="T86" fmla="*/ 592 w 1321"/>
                      <a:gd name="T87" fmla="*/ 4 h 712"/>
                      <a:gd name="T88" fmla="*/ 661 w 1321"/>
                      <a:gd name="T89" fmla="*/ 4 h 712"/>
                      <a:gd name="T90" fmla="*/ 727 w 1321"/>
                      <a:gd name="T91" fmla="*/ 11 h 712"/>
                      <a:gd name="T92" fmla="*/ 789 w 1321"/>
                      <a:gd name="T93" fmla="*/ 20 h 712"/>
                      <a:gd name="T94" fmla="*/ 844 w 1321"/>
                      <a:gd name="T95" fmla="*/ 30 h 712"/>
                      <a:gd name="T96" fmla="*/ 896 w 1321"/>
                      <a:gd name="T97" fmla="*/ 43 h 712"/>
                      <a:gd name="T98" fmla="*/ 942 w 1321"/>
                      <a:gd name="T99" fmla="*/ 56 h 712"/>
                      <a:gd name="T100" fmla="*/ 982 w 1321"/>
                      <a:gd name="T101" fmla="*/ 72 h 712"/>
                      <a:gd name="T102" fmla="*/ 1014 w 1321"/>
                      <a:gd name="T103" fmla="*/ 89 h 712"/>
                      <a:gd name="T104" fmla="*/ 1014 w 1321"/>
                      <a:gd name="T105" fmla="*/ 89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0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sp>
              <p:nvSpPr>
                <p:cNvPr id="26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2440" y="2026"/>
                  <a:ext cx="1081" cy="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20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Pressure</a:t>
                  </a:r>
                </a:p>
              </p:txBody>
            </p:sp>
          </p:grpSp>
          <p:sp>
            <p:nvSpPr>
              <p:cNvPr id="10274" name="Oval 17"/>
              <p:cNvSpPr>
                <a:spLocks noChangeArrowheads="1"/>
              </p:cNvSpPr>
              <p:nvPr/>
            </p:nvSpPr>
            <p:spPr bwMode="gray">
              <a:xfrm>
                <a:off x="4299" y="3539"/>
                <a:ext cx="917" cy="307"/>
              </a:xfrm>
              <a:prstGeom prst="ellipse">
                <a:avLst/>
              </a:prstGeom>
              <a:gradFill rotWithShape="1">
                <a:gsLst>
                  <a:gs pos="0">
                    <a:srgbClr val="CECECE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2819400" y="4083050"/>
              <a:ext cx="1524000" cy="2089150"/>
              <a:chOff x="1776" y="2572"/>
              <a:chExt cx="960" cy="1316"/>
            </a:xfrm>
          </p:grpSpPr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1776" y="2572"/>
                <a:ext cx="960" cy="958"/>
                <a:chOff x="2016" y="1920"/>
                <a:chExt cx="1680" cy="1680"/>
              </a:xfrm>
            </p:grpSpPr>
            <p:sp>
              <p:nvSpPr>
                <p:cNvPr id="21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1"/>
                  <a:ext cx="1679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/>
                </a:p>
              </p:txBody>
            </p:sp>
            <p:sp>
              <p:nvSpPr>
                <p:cNvPr id="22" name="Freeform 20"/>
                <p:cNvSpPr>
                  <a:spLocks/>
                </p:cNvSpPr>
                <p:nvPr/>
              </p:nvSpPr>
              <p:spPr bwMode="gray">
                <a:xfrm>
                  <a:off x="2209" y="1951"/>
                  <a:ext cx="1295" cy="632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h-TH"/>
                </a:p>
              </p:txBody>
            </p:sp>
          </p:grpSp>
          <p:sp>
            <p:nvSpPr>
              <p:cNvPr id="19" name="Text Box 21"/>
              <p:cNvSpPr txBox="1">
                <a:spLocks noChangeArrowheads="1"/>
              </p:cNvSpPr>
              <p:nvPr/>
            </p:nvSpPr>
            <p:spPr bwMode="gray">
              <a:xfrm>
                <a:off x="1824" y="3034"/>
                <a:ext cx="864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Speed</a:t>
                </a:r>
              </a:p>
            </p:txBody>
          </p:sp>
          <p:sp>
            <p:nvSpPr>
              <p:cNvPr id="10270" name="Oval 22"/>
              <p:cNvSpPr>
                <a:spLocks noChangeArrowheads="1"/>
              </p:cNvSpPr>
              <p:nvPr/>
            </p:nvSpPr>
            <p:spPr bwMode="gray">
              <a:xfrm>
                <a:off x="1776" y="3580"/>
                <a:ext cx="916" cy="308"/>
              </a:xfrm>
              <a:prstGeom prst="ellipse">
                <a:avLst/>
              </a:prstGeom>
              <a:gradFill rotWithShape="1">
                <a:gsLst>
                  <a:gs pos="0">
                    <a:srgbClr val="CECECE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876800" y="4038600"/>
              <a:ext cx="1524000" cy="2089150"/>
              <a:chOff x="3072" y="2544"/>
              <a:chExt cx="960" cy="1316"/>
            </a:xfrm>
          </p:grpSpPr>
          <p:grpSp>
            <p:nvGrpSpPr>
              <p:cNvPr id="13" name="Group 23"/>
              <p:cNvGrpSpPr>
                <a:grpSpLocks/>
              </p:cNvGrpSpPr>
              <p:nvPr/>
            </p:nvGrpSpPr>
            <p:grpSpPr bwMode="auto">
              <a:xfrm>
                <a:off x="3072" y="2544"/>
                <a:ext cx="960" cy="958"/>
                <a:chOff x="3072" y="2544"/>
                <a:chExt cx="960" cy="958"/>
              </a:xfrm>
            </p:grpSpPr>
            <p:grpSp>
              <p:nvGrpSpPr>
                <p:cNvPr id="14" name="Group 24"/>
                <p:cNvGrpSpPr>
                  <a:grpSpLocks/>
                </p:cNvGrpSpPr>
                <p:nvPr/>
              </p:nvGrpSpPr>
              <p:grpSpPr bwMode="auto">
                <a:xfrm>
                  <a:off x="3072" y="2544"/>
                  <a:ext cx="960" cy="958"/>
                  <a:chOff x="2016" y="1920"/>
                  <a:chExt cx="1680" cy="1680"/>
                </a:xfrm>
              </p:grpSpPr>
              <p:sp>
                <p:nvSpPr>
                  <p:cNvPr id="16" name="Oval 25"/>
                  <p:cNvSpPr>
                    <a:spLocks noChangeArrowheads="1"/>
                  </p:cNvSpPr>
                  <p:nvPr/>
                </p:nvSpPr>
                <p:spPr bwMode="gray">
                  <a:xfrm>
                    <a:off x="2000" y="1919"/>
                    <a:ext cx="1695" cy="168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51373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h-TH"/>
                  </a:p>
                </p:txBody>
              </p:sp>
              <p:sp>
                <p:nvSpPr>
                  <p:cNvPr id="17" name="Freeform 26"/>
                  <p:cNvSpPr>
                    <a:spLocks/>
                  </p:cNvSpPr>
                  <p:nvPr/>
                </p:nvSpPr>
                <p:spPr bwMode="gray">
                  <a:xfrm>
                    <a:off x="2208" y="1949"/>
                    <a:ext cx="1295" cy="632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tint val="0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th-TH"/>
                  </a:p>
                </p:txBody>
              </p:sp>
            </p:grpSp>
            <p:sp>
              <p:nvSpPr>
                <p:cNvPr id="15" name="Text Box 27"/>
                <p:cNvSpPr txBox="1">
                  <a:spLocks noChangeArrowheads="1"/>
                </p:cNvSpPr>
                <p:nvPr/>
              </p:nvSpPr>
              <p:spPr bwMode="gray">
                <a:xfrm>
                  <a:off x="3111" y="3004"/>
                  <a:ext cx="864" cy="2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20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Time</a:t>
                  </a:r>
                </a:p>
              </p:txBody>
            </p:sp>
          </p:grpSp>
          <p:sp>
            <p:nvSpPr>
              <p:cNvPr id="10263" name="Oval 28"/>
              <p:cNvSpPr>
                <a:spLocks noChangeArrowheads="1"/>
              </p:cNvSpPr>
              <p:nvPr/>
            </p:nvSpPr>
            <p:spPr bwMode="gray">
              <a:xfrm>
                <a:off x="3072" y="3552"/>
                <a:ext cx="916" cy="308"/>
              </a:xfrm>
              <a:prstGeom prst="ellipse">
                <a:avLst/>
              </a:prstGeom>
              <a:gradFill rotWithShape="1">
                <a:gsLst>
                  <a:gs pos="0">
                    <a:srgbClr val="CECECE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</p:grpSp>
      <p:sp>
        <p:nvSpPr>
          <p:cNvPr id="10247" name="TextBox 36"/>
          <p:cNvSpPr txBox="1">
            <a:spLocks noChangeArrowheads="1"/>
          </p:cNvSpPr>
          <p:nvPr/>
        </p:nvSpPr>
        <p:spPr bwMode="auto">
          <a:xfrm>
            <a:off x="806450" y="4572000"/>
            <a:ext cx="205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800" b="1">
                <a:latin typeface="Angsana New" pitchFamily="18" charset="-34"/>
                <a:cs typeface="Angsana New" pitchFamily="18" charset="-34"/>
              </a:rPr>
              <a:t>1 </a:t>
            </a:r>
            <a:r>
              <a:rPr lang="en-US" sz="2800" b="1">
                <a:latin typeface="Angsana New" pitchFamily="18" charset="-34"/>
                <a:cs typeface="Angsana New" pitchFamily="18" charset="-34"/>
              </a:rPr>
              <a:t>kg</a:t>
            </a:r>
            <a:endParaRPr lang="th-TH" sz="2800" b="1"/>
          </a:p>
        </p:txBody>
      </p:sp>
      <p:sp>
        <p:nvSpPr>
          <p:cNvPr id="10248" name="TextBox 37"/>
          <p:cNvSpPr txBox="1">
            <a:spLocks noChangeArrowheads="1"/>
          </p:cNvSpPr>
          <p:nvPr/>
        </p:nvSpPr>
        <p:spPr bwMode="auto">
          <a:xfrm>
            <a:off x="2520950" y="4584700"/>
            <a:ext cx="205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800" b="1">
                <a:latin typeface="Angsana New" pitchFamily="18" charset="-34"/>
                <a:cs typeface="Angsana New" pitchFamily="18" charset="-34"/>
              </a:rPr>
              <a:t>30 </a:t>
            </a:r>
            <a:r>
              <a:rPr lang="en-US" sz="2800" b="1">
                <a:latin typeface="Angsana New" pitchFamily="18" charset="-34"/>
                <a:cs typeface="Angsana New" pitchFamily="18" charset="-34"/>
              </a:rPr>
              <a:t>rpm</a:t>
            </a:r>
            <a:endParaRPr lang="th-TH" sz="2800" b="1"/>
          </a:p>
        </p:txBody>
      </p:sp>
      <p:sp>
        <p:nvSpPr>
          <p:cNvPr id="10249" name="TextBox 38"/>
          <p:cNvSpPr txBox="1">
            <a:spLocks noChangeArrowheads="1"/>
          </p:cNvSpPr>
          <p:nvPr/>
        </p:nvSpPr>
        <p:spPr bwMode="auto">
          <a:xfrm>
            <a:off x="4378325" y="4584700"/>
            <a:ext cx="205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ngsana New" pitchFamily="18" charset="-34"/>
                <a:cs typeface="Angsana New" pitchFamily="18" charset="-34"/>
              </a:rPr>
              <a:t>12</a:t>
            </a:r>
            <a:r>
              <a:rPr lang="th-TH" sz="2800" b="1">
                <a:latin typeface="Angsana New" pitchFamily="18" charset="-34"/>
                <a:cs typeface="Angsana New" pitchFamily="18" charset="-34"/>
              </a:rPr>
              <a:t>0 </a:t>
            </a:r>
            <a:r>
              <a:rPr lang="en-US" sz="2800" b="1">
                <a:latin typeface="Angsana New" pitchFamily="18" charset="-34"/>
                <a:cs typeface="Angsana New" pitchFamily="18" charset="-34"/>
              </a:rPr>
              <a:t>min</a:t>
            </a:r>
            <a:endParaRPr lang="th-TH" sz="2800" b="1"/>
          </a:p>
        </p:txBody>
      </p:sp>
      <p:sp>
        <p:nvSpPr>
          <p:cNvPr id="10250" name="TextBox 39"/>
          <p:cNvSpPr txBox="1">
            <a:spLocks noChangeArrowheads="1"/>
          </p:cNvSpPr>
          <p:nvPr/>
        </p:nvSpPr>
        <p:spPr bwMode="auto">
          <a:xfrm>
            <a:off x="6092825" y="4584700"/>
            <a:ext cx="2051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Angsana New" pitchFamily="18" charset="-34"/>
                <a:cs typeface="Angsana New" pitchFamily="18" charset="-34"/>
              </a:rPr>
              <a:t>2 bar (0.2 MPa)</a:t>
            </a:r>
            <a:endParaRPr lang="th-TH" sz="2800" b="1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7929563" y="6500813"/>
            <a:ext cx="857250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0252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ตัวยึดเนื้อหา 2"/>
          <p:cNvSpPr txBox="1">
            <a:spLocks/>
          </p:cNvSpPr>
          <p:nvPr/>
        </p:nvSpPr>
        <p:spPr bwMode="black">
          <a:xfrm>
            <a:off x="381000" y="5214938"/>
            <a:ext cx="8420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th-TH" sz="2500" b="1" kern="0" dirty="0">
                <a:latin typeface="Angsana New" pitchFamily="18" charset="-34"/>
                <a:cs typeface="Angsana New" pitchFamily="18" charset="-34"/>
              </a:rPr>
              <a:t>เปรียบเทียบกับข้าวเก่าตามธรรมชาติ และข้าวใหม่ที่ไม่ผ่านการกระตุ้น วางแผนการทดลองแบบ (</a:t>
            </a:r>
            <a:r>
              <a:rPr lang="en-US" sz="2500" b="1" kern="0" dirty="0">
                <a:latin typeface="Angsana New" pitchFamily="18" charset="-34"/>
                <a:cs typeface="Angsana New" pitchFamily="18" charset="-34"/>
              </a:rPr>
              <a:t>RCBD)</a:t>
            </a:r>
            <a:r>
              <a:rPr lang="th-TH" sz="2500" b="1" kern="0" dirty="0">
                <a:latin typeface="Angsana New" pitchFamily="18" charset="-34"/>
                <a:cs typeface="Angsana New" pitchFamily="18" charset="-34"/>
              </a:rPr>
              <a:t> 3 ซ้ำ</a:t>
            </a:r>
            <a:endParaRPr lang="en-US" sz="2500" b="1" kern="0" dirty="0">
              <a:latin typeface="Angsana New" pitchFamily="18" charset="-34"/>
              <a:cs typeface="Angsana New" pitchFamily="18" charset="-34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defRPr/>
            </a:pPr>
            <a:endParaRPr lang="th-TH" sz="2500" b="1" kern="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ENG - AGRO, Maejowww.themegallery.com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65722D-279D-4632-9890-2C4D1142846D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B0819697-502C-4101-981B-18B538DDACF4}" type="datetime1">
              <a:rPr lang="th-TH" smtClean="0"/>
              <a:pPr/>
              <a:t>21/08/54</a:t>
            </a:fld>
            <a:endParaRPr lang="th-TH" smtClean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7901" y="1762759"/>
            <a:ext cx="3134400" cy="3452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รูปภาพ 6" descr="11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813" y="1643063"/>
            <a:ext cx="3567112" cy="3598862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5000625" y="1608138"/>
          <a:ext cx="3619529" cy="2571768"/>
        </p:xfrm>
        <a:graphic>
          <a:graphicData uri="http://schemas.openxmlformats.org/drawingml/2006/table">
            <a:tbl>
              <a:tblPr/>
              <a:tblGrid>
                <a:gridCol w="1234925"/>
                <a:gridCol w="2384604"/>
              </a:tblGrid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 New"/>
                          <a:ea typeface="Calibri"/>
                          <a:cs typeface="Angsana New"/>
                        </a:rPr>
                        <a:t>หมายเลข</a:t>
                      </a:r>
                      <a:endParaRPr lang="en-GB" sz="24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 New"/>
                          <a:ea typeface="Calibri"/>
                          <a:cs typeface="Angsana New"/>
                        </a:rPr>
                        <a:t>องค์ประกอบหลัก</a:t>
                      </a:r>
                      <a:endParaRPr lang="en-GB" sz="2400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ngsana New"/>
                          <a:ea typeface="Calibri"/>
                          <a:cs typeface="Angsana New"/>
                        </a:rPr>
                        <a:t>1</a:t>
                      </a:r>
                      <a:endParaRPr lang="en-GB" sz="24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Calibri"/>
                          <a:ea typeface="Calibri"/>
                          <a:cs typeface="Angsana New"/>
                        </a:rPr>
                        <a:t>ตู้ควบคุมการทำงาน</a:t>
                      </a:r>
                      <a:endParaRPr lang="en-GB" sz="24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ngsana New"/>
                          <a:ea typeface="Calibri"/>
                          <a:cs typeface="Angsana New"/>
                        </a:rPr>
                        <a:t>2</a:t>
                      </a:r>
                      <a:endParaRPr lang="en-GB" sz="24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ถังความดันขนาด</a:t>
                      </a:r>
                      <a:r>
                        <a:rPr lang="th-TH" sz="2400" b="1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 </a:t>
                      </a:r>
                      <a:r>
                        <a:rPr lang="en-US" sz="2400" b="1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8 </a:t>
                      </a:r>
                      <a:r>
                        <a:rPr lang="th-TH" sz="2400" b="1" baseline="0" dirty="0" smtClean="0">
                          <a:latin typeface="Angsana New" pitchFamily="18" charset="-34"/>
                          <a:ea typeface="Calibri"/>
                          <a:cs typeface="Angsana New" pitchFamily="18" charset="-34"/>
                        </a:rPr>
                        <a:t>ลิตร</a:t>
                      </a:r>
                      <a:endParaRPr lang="en-GB" sz="24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ngsana New"/>
                          <a:ea typeface="Calibri"/>
                          <a:cs typeface="Angsana New"/>
                        </a:rPr>
                        <a:t>3</a:t>
                      </a:r>
                      <a:endParaRPr lang="en-GB" sz="2400" b="1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Calibri"/>
                          <a:ea typeface="Calibri"/>
                          <a:cs typeface="Angsana New"/>
                        </a:rPr>
                        <a:t>ชุดให้ความร้อน</a:t>
                      </a:r>
                      <a:endParaRPr lang="en-GB" sz="24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Angsana New"/>
                          <a:ea typeface="Calibri"/>
                          <a:cs typeface="Angsana New"/>
                        </a:rPr>
                        <a:t>4</a:t>
                      </a:r>
                      <a:endParaRPr lang="en-GB" sz="2400" b="1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Angsana New"/>
                        </a:rPr>
                        <a:t>ชุ</a:t>
                      </a:r>
                      <a:r>
                        <a:rPr lang="th-TH" sz="2400" b="1" dirty="0" smtClean="0">
                          <a:latin typeface="Calibri"/>
                          <a:ea typeface="Calibri"/>
                          <a:cs typeface="Angsana New"/>
                        </a:rPr>
                        <a:t>ดมอเตอร์</a:t>
                      </a:r>
                      <a:endParaRPr lang="en-GB" sz="24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ngsana New"/>
                          <a:ea typeface="Calibri"/>
                          <a:cs typeface="Angsana New"/>
                        </a:rPr>
                        <a:t>5</a:t>
                      </a:r>
                      <a:endParaRPr lang="en-GB" sz="24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Calibri"/>
                          <a:ea typeface="Calibri"/>
                          <a:cs typeface="Angsana New"/>
                        </a:rPr>
                        <a:t>ชุดโครงสร้าง</a:t>
                      </a:r>
                      <a:endParaRPr lang="en-GB" sz="2400" b="1" dirty="0">
                        <a:latin typeface="Calibri"/>
                        <a:ea typeface="Calibri"/>
                        <a:cs typeface="Angsana New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098550" y="5386388"/>
            <a:ext cx="3544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สุเนตรและคณะ 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2552</a:t>
            </a:r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1289" name="Picture 8" descr="D:\Thesis II\รูปข้าว\pat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00600">
            <a:off x="6254750" y="4822825"/>
            <a:ext cx="9080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8" descr="D:\Thesis II\รูปข้าว\pat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48896">
            <a:off x="5195888" y="5024438"/>
            <a:ext cx="9080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8" descr="D:\Thesis II\รูปข้าว\pat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05866" flipV="1">
            <a:off x="7142163" y="5378450"/>
            <a:ext cx="9064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2"/>
          <p:cNvSpPr>
            <a:spLocks noGrp="1" noChangeArrowheads="1"/>
          </p:cNvSpPr>
          <p:nvPr>
            <p:ph type="title"/>
          </p:nvPr>
        </p:nvSpPr>
        <p:spPr>
          <a:xfrm>
            <a:off x="990600" y="298450"/>
            <a:ext cx="7086600" cy="487363"/>
          </a:xfrm>
        </p:spPr>
        <p:txBody>
          <a:bodyPr/>
          <a:lstStyle/>
          <a:p>
            <a:pPr latinLnBrk="1">
              <a:defRPr/>
            </a:pPr>
            <a:r>
              <a:rPr kumimoji="1" lang="en-US" altLang="ko-KR" sz="3600" b="1" dirty="0" smtClean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3. </a:t>
            </a:r>
            <a:r>
              <a:rPr kumimoji="1" lang="th-TH" altLang="ko-KR" sz="3600" b="1" dirty="0" smtClean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การเปลี่ยนสภาพข้าว</a:t>
            </a:r>
            <a:endParaRPr kumimoji="1" lang="en-US" altLang="ko-KR" sz="3600" b="1" dirty="0" smtClean="0">
              <a:solidFill>
                <a:srgbClr val="FFFFFF"/>
              </a:solidFill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pic>
        <p:nvPicPr>
          <p:cNvPr id="11293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6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ENG - AGRO, Maejowww.themegallery.com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D64840-6EEA-48C6-9EDF-5AD5672D506B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3545E7D6-565A-4B21-BFDE-A3A69886AE92}" type="datetime1">
              <a:rPr lang="th-TH" smtClean="0"/>
              <a:pPr/>
              <a:t>21/08/54</a:t>
            </a:fld>
            <a:endParaRPr lang="th-TH" smtClean="0"/>
          </a:p>
        </p:txBody>
      </p:sp>
      <p:pic>
        <p:nvPicPr>
          <p:cNvPr id="8" name="Untitle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998663"/>
            <a:ext cx="4643437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สี่เหลี่ยมผืนผ้า 10"/>
          <p:cNvSpPr/>
          <p:nvPr/>
        </p:nvSpPr>
        <p:spPr>
          <a:xfrm>
            <a:off x="7786688" y="6215063"/>
            <a:ext cx="1000125" cy="571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3" name="Picture 17" descr="D:\Thesis II\รูปข้าว\rice,mk,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4143380"/>
            <a:ext cx="2857520" cy="2013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32"/>
          <p:cNvSpPr>
            <a:spLocks noGrp="1" noChangeArrowheads="1"/>
          </p:cNvSpPr>
          <p:nvPr>
            <p:ph type="title"/>
          </p:nvPr>
        </p:nvSpPr>
        <p:spPr>
          <a:xfrm>
            <a:off x="990600" y="298450"/>
            <a:ext cx="7086600" cy="487363"/>
          </a:xfrm>
        </p:spPr>
        <p:txBody>
          <a:bodyPr/>
          <a:lstStyle/>
          <a:p>
            <a:pPr latinLnBrk="1">
              <a:defRPr/>
            </a:pPr>
            <a:r>
              <a:rPr kumimoji="1" lang="en-US" altLang="ko-KR" sz="3600" b="1" dirty="0" smtClean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3. </a:t>
            </a:r>
            <a:r>
              <a:rPr kumimoji="1" lang="th-TH" altLang="ko-KR" sz="3600" b="1" dirty="0" smtClean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การเปลี่ยนสภาพข้าว</a:t>
            </a:r>
            <a:endParaRPr kumimoji="1" lang="en-US" altLang="ko-KR" sz="3600" b="1" dirty="0" smtClean="0">
              <a:solidFill>
                <a:srgbClr val="FFFFFF"/>
              </a:solidFill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pic>
        <p:nvPicPr>
          <p:cNvPr id="12297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6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8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ตัวยึดเนื้อหา 2"/>
          <p:cNvSpPr>
            <a:spLocks noGrp="1"/>
          </p:cNvSpPr>
          <p:nvPr>
            <p:ph idx="1"/>
          </p:nvPr>
        </p:nvSpPr>
        <p:spPr>
          <a:xfrm>
            <a:off x="4357688" y="1928813"/>
            <a:ext cx="3857625" cy="26035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th-TH" sz="3200" b="1" smtClean="0">
                <a:solidFill>
                  <a:schemeClr val="bg1"/>
                </a:solidFill>
              </a:rPr>
              <a:t>การเปลี่ยนสภาพข้าวด้วย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b="1" smtClean="0">
                <a:solidFill>
                  <a:schemeClr val="bg1"/>
                </a:solidFill>
              </a:rPr>
              <a:t>	ชุดให้ความร้อนและความดัน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3200" b="1" smtClean="0">
                <a:solidFill>
                  <a:schemeClr val="bg1"/>
                </a:solidFill>
              </a:rPr>
              <a:t>   แก่ข้าวสาร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62BA2E-2FB4-4BEE-B217-A2ABDCCF35D4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C163DE30-8349-403F-91DA-717F2A7608CB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en-US" altLang="ko-KR" sz="3600" b="1" kern="0" dirty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4. </a:t>
            </a:r>
            <a:r>
              <a:rPr kumimoji="1" lang="th-TH" altLang="ko-KR" sz="3600" b="1" kern="0" dirty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การตรวจวัดคุณภาพข้าว</a:t>
            </a:r>
            <a:endParaRPr lang="en-GB" sz="3600" b="1" kern="0" dirty="0">
              <a:solidFill>
                <a:schemeClr val="bg1"/>
              </a:solidFill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grpSp>
        <p:nvGrpSpPr>
          <p:cNvPr id="2" name="กลุ่ม 38"/>
          <p:cNvGrpSpPr>
            <a:grpSpLocks/>
          </p:cNvGrpSpPr>
          <p:nvPr/>
        </p:nvGrpSpPr>
        <p:grpSpPr bwMode="auto">
          <a:xfrm>
            <a:off x="357188" y="1555750"/>
            <a:ext cx="8651875" cy="4302125"/>
            <a:chOff x="487654" y="2022475"/>
            <a:chExt cx="9341587" cy="4302125"/>
          </a:xfrm>
        </p:grpSpPr>
        <p:sp>
          <p:nvSpPr>
            <p:cNvPr id="13326" name="Freeform 3"/>
            <p:cNvSpPr>
              <a:spLocks/>
            </p:cNvSpPr>
            <p:nvPr/>
          </p:nvSpPr>
          <p:spPr bwMode="gray">
            <a:xfrm>
              <a:off x="3192463" y="2022475"/>
              <a:ext cx="2943225" cy="1219200"/>
            </a:xfrm>
            <a:custGeom>
              <a:avLst/>
              <a:gdLst>
                <a:gd name="T0" fmla="*/ 0 w 1854"/>
                <a:gd name="T1" fmla="*/ 2147483647 h 768"/>
                <a:gd name="T2" fmla="*/ 2147483647 w 1854"/>
                <a:gd name="T3" fmla="*/ 2147483647 h 768"/>
                <a:gd name="T4" fmla="*/ 2147483647 w 1854"/>
                <a:gd name="T5" fmla="*/ 2147483647 h 768"/>
                <a:gd name="T6" fmla="*/ 2147483647 w 1854"/>
                <a:gd name="T7" fmla="*/ 2147483647 h 768"/>
                <a:gd name="T8" fmla="*/ 2147483647 w 1854"/>
                <a:gd name="T9" fmla="*/ 2147483647 h 768"/>
                <a:gd name="T10" fmla="*/ 2147483647 w 1854"/>
                <a:gd name="T11" fmla="*/ 0 h 768"/>
                <a:gd name="T12" fmla="*/ 0 w 1854"/>
                <a:gd name="T13" fmla="*/ 2147483647 h 7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4"/>
                <a:gd name="T22" fmla="*/ 0 h 768"/>
                <a:gd name="T23" fmla="*/ 1854 w 1854"/>
                <a:gd name="T24" fmla="*/ 768 h 7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4" h="768">
                  <a:moveTo>
                    <a:pt x="0" y="441"/>
                  </a:moveTo>
                  <a:cubicBezTo>
                    <a:pt x="181" y="610"/>
                    <a:pt x="402" y="750"/>
                    <a:pt x="396" y="762"/>
                  </a:cubicBezTo>
                  <a:cubicBezTo>
                    <a:pt x="492" y="672"/>
                    <a:pt x="672" y="528"/>
                    <a:pt x="912" y="528"/>
                  </a:cubicBezTo>
                  <a:cubicBezTo>
                    <a:pt x="1152" y="528"/>
                    <a:pt x="1320" y="642"/>
                    <a:pt x="1446" y="768"/>
                  </a:cubicBezTo>
                  <a:lnTo>
                    <a:pt x="1854" y="429"/>
                  </a:lnTo>
                  <a:cubicBezTo>
                    <a:pt x="1732" y="261"/>
                    <a:pt x="1428" y="0"/>
                    <a:pt x="918" y="0"/>
                  </a:cubicBezTo>
                  <a:cubicBezTo>
                    <a:pt x="408" y="0"/>
                    <a:pt x="138" y="255"/>
                    <a:pt x="0" y="44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sp>
          <p:nvSpPr>
            <p:cNvPr id="13327" name="Line 4"/>
            <p:cNvSpPr>
              <a:spLocks noChangeShapeType="1"/>
            </p:cNvSpPr>
            <p:nvPr/>
          </p:nvSpPr>
          <p:spPr bwMode="black">
            <a:xfrm>
              <a:off x="2960688" y="2714625"/>
              <a:ext cx="3551916" cy="3181347"/>
            </a:xfrm>
            <a:prstGeom prst="line">
              <a:avLst/>
            </a:prstGeom>
            <a:noFill/>
            <a:ln w="19050" cap="rnd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328" name="Line 5"/>
            <p:cNvSpPr>
              <a:spLocks noChangeShapeType="1"/>
            </p:cNvSpPr>
            <p:nvPr/>
          </p:nvSpPr>
          <p:spPr bwMode="black">
            <a:xfrm flipH="1">
              <a:off x="2806700" y="2638425"/>
              <a:ext cx="3648075" cy="3148013"/>
            </a:xfrm>
            <a:prstGeom prst="line">
              <a:avLst/>
            </a:prstGeom>
            <a:noFill/>
            <a:ln w="19050" cap="rnd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3" name="Oval 6"/>
            <p:cNvSpPr>
              <a:spLocks noChangeArrowheads="1"/>
            </p:cNvSpPr>
            <p:nvPr/>
          </p:nvSpPr>
          <p:spPr bwMode="gray">
            <a:xfrm>
              <a:off x="3574662" y="3098800"/>
              <a:ext cx="2151137" cy="21510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28575" algn="ctr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3330" name="Oval 7"/>
            <p:cNvSpPr>
              <a:spLocks noChangeArrowheads="1"/>
            </p:cNvSpPr>
            <p:nvPr/>
          </p:nvSpPr>
          <p:spPr bwMode="gray">
            <a:xfrm>
              <a:off x="3109293" y="3951288"/>
              <a:ext cx="398462" cy="400050"/>
            </a:xfrm>
            <a:prstGeom prst="ellipse">
              <a:avLst/>
            </a:prstGeom>
            <a:solidFill>
              <a:srgbClr val="FA59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331" name="AutoShape 8"/>
            <p:cNvSpPr>
              <a:spLocks noChangeArrowheads="1"/>
            </p:cNvSpPr>
            <p:nvPr/>
          </p:nvSpPr>
          <p:spPr bwMode="gray">
            <a:xfrm>
              <a:off x="2899742" y="3951288"/>
              <a:ext cx="201612" cy="387350"/>
            </a:xfrm>
            <a:prstGeom prst="moon">
              <a:avLst>
                <a:gd name="adj" fmla="val 84019"/>
              </a:avLst>
            </a:prstGeom>
            <a:solidFill>
              <a:srgbClr val="FA5900">
                <a:alpha val="7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332" name="Oval 10"/>
            <p:cNvSpPr>
              <a:spLocks noChangeArrowheads="1"/>
            </p:cNvSpPr>
            <p:nvPr/>
          </p:nvSpPr>
          <p:spPr bwMode="gray">
            <a:xfrm flipH="1">
              <a:off x="5750115" y="3951288"/>
              <a:ext cx="400050" cy="400050"/>
            </a:xfrm>
            <a:prstGeom prst="ellipse">
              <a:avLst/>
            </a:prstGeom>
            <a:solidFill>
              <a:srgbClr val="FA59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333" name="AutoShape 11"/>
            <p:cNvSpPr>
              <a:spLocks noChangeArrowheads="1"/>
            </p:cNvSpPr>
            <p:nvPr/>
          </p:nvSpPr>
          <p:spPr bwMode="gray">
            <a:xfrm flipH="1">
              <a:off x="6139053" y="3951288"/>
              <a:ext cx="200025" cy="387350"/>
            </a:xfrm>
            <a:prstGeom prst="moon">
              <a:avLst>
                <a:gd name="adj" fmla="val 84019"/>
              </a:avLst>
            </a:prstGeom>
            <a:solidFill>
              <a:srgbClr val="FA5900">
                <a:alpha val="7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334" name="Freeform 15"/>
            <p:cNvSpPr>
              <a:spLocks/>
            </p:cNvSpPr>
            <p:nvPr/>
          </p:nvSpPr>
          <p:spPr bwMode="gray">
            <a:xfrm>
              <a:off x="3192464" y="5105400"/>
              <a:ext cx="2943225" cy="1219200"/>
            </a:xfrm>
            <a:custGeom>
              <a:avLst/>
              <a:gdLst>
                <a:gd name="T0" fmla="*/ 0 w 1854"/>
                <a:gd name="T1" fmla="*/ 2147483647 h 768"/>
                <a:gd name="T2" fmla="*/ 2147483647 w 1854"/>
                <a:gd name="T3" fmla="*/ 2147483647 h 768"/>
                <a:gd name="T4" fmla="*/ 2147483647 w 1854"/>
                <a:gd name="T5" fmla="*/ 2147483647 h 768"/>
                <a:gd name="T6" fmla="*/ 2147483647 w 1854"/>
                <a:gd name="T7" fmla="*/ 0 h 768"/>
                <a:gd name="T8" fmla="*/ 2147483647 w 1854"/>
                <a:gd name="T9" fmla="*/ 2147483647 h 768"/>
                <a:gd name="T10" fmla="*/ 2147483647 w 1854"/>
                <a:gd name="T11" fmla="*/ 2147483647 h 768"/>
                <a:gd name="T12" fmla="*/ 0 w 1854"/>
                <a:gd name="T13" fmla="*/ 2147483647 h 7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4"/>
                <a:gd name="T22" fmla="*/ 0 h 768"/>
                <a:gd name="T23" fmla="*/ 1854 w 1854"/>
                <a:gd name="T24" fmla="*/ 768 h 7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4" h="768">
                  <a:moveTo>
                    <a:pt x="0" y="327"/>
                  </a:moveTo>
                  <a:cubicBezTo>
                    <a:pt x="181" y="158"/>
                    <a:pt x="402" y="18"/>
                    <a:pt x="396" y="6"/>
                  </a:cubicBezTo>
                  <a:cubicBezTo>
                    <a:pt x="492" y="96"/>
                    <a:pt x="672" y="240"/>
                    <a:pt x="912" y="240"/>
                  </a:cubicBezTo>
                  <a:cubicBezTo>
                    <a:pt x="1152" y="240"/>
                    <a:pt x="1320" y="126"/>
                    <a:pt x="1446" y="0"/>
                  </a:cubicBezTo>
                  <a:lnTo>
                    <a:pt x="1854" y="339"/>
                  </a:lnTo>
                  <a:cubicBezTo>
                    <a:pt x="1732" y="507"/>
                    <a:pt x="1428" y="768"/>
                    <a:pt x="918" y="768"/>
                  </a:cubicBezTo>
                  <a:cubicBezTo>
                    <a:pt x="408" y="768"/>
                    <a:pt x="138" y="513"/>
                    <a:pt x="0" y="327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sp>
          <p:nvSpPr>
            <p:cNvPr id="53" name="Rectangle 16"/>
            <p:cNvSpPr>
              <a:spLocks noChangeArrowheads="1"/>
            </p:cNvSpPr>
            <p:nvPr/>
          </p:nvSpPr>
          <p:spPr bwMode="gray">
            <a:xfrm>
              <a:off x="3727214" y="3665538"/>
              <a:ext cx="1842606" cy="1200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DSC</a:t>
              </a:r>
            </a:p>
            <a:p>
              <a:pPr algn="ctr">
                <a:defRPr/>
              </a:pPr>
              <a:endParaRPr lang="en-US" sz="1200" b="1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sz="1200" b="1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endParaRPr lang="en-US" sz="1200" b="1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RVA</a:t>
              </a:r>
            </a:p>
          </p:txBody>
        </p:sp>
        <p:sp>
          <p:nvSpPr>
            <p:cNvPr id="13336" name="Text Box 17"/>
            <p:cNvSpPr txBox="1">
              <a:spLocks noChangeArrowheads="1"/>
            </p:cNvSpPr>
            <p:nvPr/>
          </p:nvSpPr>
          <p:spPr bwMode="gray">
            <a:xfrm>
              <a:off x="3231376" y="2473558"/>
              <a:ext cx="296408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Differential Scanning Calorimetry</a:t>
              </a:r>
            </a:p>
          </p:txBody>
        </p:sp>
        <p:sp>
          <p:nvSpPr>
            <p:cNvPr id="13337" name="Text Box 18"/>
            <p:cNvSpPr txBox="1">
              <a:spLocks noChangeArrowheads="1"/>
            </p:cNvSpPr>
            <p:nvPr/>
          </p:nvSpPr>
          <p:spPr bwMode="gray">
            <a:xfrm>
              <a:off x="3314813" y="5594375"/>
              <a:ext cx="2701925" cy="430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100" b="1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Rapid Viscosity Analyzer</a:t>
              </a:r>
              <a:endParaRPr lang="en-US" sz="2100" b="1">
                <a:solidFill>
                  <a:schemeClr val="bg1"/>
                </a:solidFill>
              </a:endParaRPr>
            </a:p>
          </p:txBody>
        </p:sp>
        <p:sp>
          <p:nvSpPr>
            <p:cNvPr id="13338" name="Rectangle 19"/>
            <p:cNvSpPr>
              <a:spLocks noChangeArrowheads="1"/>
            </p:cNvSpPr>
            <p:nvPr/>
          </p:nvSpPr>
          <p:spPr bwMode="gray">
            <a:xfrm>
              <a:off x="487654" y="4737433"/>
              <a:ext cx="2862575" cy="1015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000" b="1">
                  <a:latin typeface="Angsana New" pitchFamily="18" charset="-34"/>
                  <a:cs typeface="Angsana New" pitchFamily="18" charset="-34"/>
                </a:rPr>
                <a:t>สมบัติทางความหนืดของแป้งข้าว</a:t>
              </a:r>
            </a:p>
            <a:p>
              <a:pPr eaLnBrk="0" hangingPunct="0"/>
              <a:r>
                <a:rPr lang="th-TH" sz="2000" b="1">
                  <a:latin typeface="Angsana New" pitchFamily="18" charset="-34"/>
                  <a:cs typeface="Angsana New" pitchFamily="18" charset="-34"/>
                </a:rPr>
                <a:t>เครื่อง </a:t>
              </a:r>
              <a:r>
                <a:rPr lang="en-US" sz="2000" b="1">
                  <a:latin typeface="Angsana New" pitchFamily="18" charset="-34"/>
                  <a:cs typeface="Angsana New" pitchFamily="18" charset="-34"/>
                </a:rPr>
                <a:t>Rapid Viscosity Analyzer, </a:t>
              </a:r>
            </a:p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(RVA)</a:t>
              </a:r>
            </a:p>
          </p:txBody>
        </p:sp>
        <p:sp>
          <p:nvSpPr>
            <p:cNvPr id="13339" name="Rectangle 20"/>
            <p:cNvSpPr>
              <a:spLocks noChangeArrowheads="1"/>
            </p:cNvSpPr>
            <p:nvPr/>
          </p:nvSpPr>
          <p:spPr bwMode="gray">
            <a:xfrm>
              <a:off x="6319542" y="4808871"/>
              <a:ext cx="3509699" cy="1015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h-TH" sz="2000" b="1">
                  <a:latin typeface="Angsana New" pitchFamily="18" charset="-34"/>
                  <a:cs typeface="Angsana New" pitchFamily="18" charset="-34"/>
                </a:rPr>
                <a:t>สมบัติทางอุณหภาพของแป้งข้าว</a:t>
              </a:r>
              <a:endParaRPr lang="en-US" sz="2000" b="1">
                <a:latin typeface="Angsana New" pitchFamily="18" charset="-34"/>
                <a:cs typeface="Angsana New" pitchFamily="18" charset="-34"/>
              </a:endParaRPr>
            </a:p>
            <a:p>
              <a:pPr eaLnBrk="0" hangingPunct="0"/>
              <a:r>
                <a:rPr lang="th-TH" sz="2000" b="1">
                  <a:latin typeface="Angsana New" pitchFamily="18" charset="-34"/>
                  <a:cs typeface="Angsana New" pitchFamily="18" charset="-34"/>
                </a:rPr>
                <a:t>เครื่อง </a:t>
              </a:r>
              <a:r>
                <a:rPr lang="en-US" sz="2000" b="1">
                  <a:latin typeface="Angsana New" pitchFamily="18" charset="-34"/>
                  <a:cs typeface="Angsana New" pitchFamily="18" charset="-34"/>
                </a:rPr>
                <a:t>Differential Scanning Calorimetry,</a:t>
              </a:r>
            </a:p>
            <a:p>
              <a:pPr eaLnBrk="0" hangingPunct="0"/>
              <a:r>
                <a:rPr lang="en-US" sz="2000" b="1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rPr>
                <a:t>(DSC)</a:t>
              </a:r>
            </a:p>
          </p:txBody>
        </p:sp>
      </p:grpSp>
      <p:cxnSp>
        <p:nvCxnSpPr>
          <p:cNvPr id="60" name="ลูกศรเชื่อมต่อแบบตรง 59"/>
          <p:cNvCxnSpPr/>
          <p:nvPr/>
        </p:nvCxnSpPr>
        <p:spPr>
          <a:xfrm rot="5400000">
            <a:off x="4009231" y="3785394"/>
            <a:ext cx="428625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2" descr="http://www.labinvest.pl/images/R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714500"/>
            <a:ext cx="168592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4" descr="http://www.pt.ctw.utwente.nl/organisation/facilities/analysis/Mettler%20Differential%20Scanning%20Calorimeter%20(DSC822E).doc/Mettler%20Differential%20Scanning%20Calorimeter%20(DSC822E)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563" y="2000250"/>
            <a:ext cx="2257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5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C1DA66-B68D-4856-8510-AA161CB74F41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E2441205-A32D-4016-ADFE-4840F9D3E808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en-US" altLang="ko-KR" sz="3600" b="1" dirty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4.1 </a:t>
            </a:r>
            <a:r>
              <a:rPr lang="th-TH" sz="3600" b="1" dirty="0">
                <a:solidFill>
                  <a:schemeClr val="bg1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สมบัติทางความหนืดของแป้งข้าว </a:t>
            </a:r>
            <a:endParaRPr lang="en-GB" sz="3600" b="1" dirty="0">
              <a:solidFill>
                <a:schemeClr val="bg1"/>
              </a:solidFill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40962" name="Picture 2" descr="C:\Documents and Settings\Administrator\Desktop\New Folder (2)\รูป\image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622170"/>
            <a:ext cx="3223392" cy="2106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3" name="Picture 3" descr="D:\DSC\PICTURE LAB\Picture RVA\S63023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563318" y="3613065"/>
            <a:ext cx="3223392" cy="21733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4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5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" descr="http://www.labinvest.pl/images/RV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3" y="1000125"/>
            <a:ext cx="168592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875B7DE-3235-4C47-93EF-B529D121A2C1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7298DFC4-5FD4-4D07-B451-229716D22B5E}" type="datetime1">
              <a:rPr lang="th-TH" smtClean="0"/>
              <a:pPr/>
              <a:t>21/08/54</a:t>
            </a:fld>
            <a:endParaRPr lang="th-TH" smtClean="0"/>
          </a:p>
        </p:txBody>
      </p:sp>
      <p:pic>
        <p:nvPicPr>
          <p:cNvPr id="15364" name="Picture 2" descr="D:\Thesis II\รูปข้าว\creamofr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3419475"/>
            <a:ext cx="196215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ตัวยึดเนื้อหา 81"/>
          <p:cNvSpPr>
            <a:spLocks noGrp="1"/>
          </p:cNvSpPr>
          <p:nvPr>
            <p:ph idx="1"/>
          </p:nvPr>
        </p:nvSpPr>
        <p:spPr>
          <a:xfrm>
            <a:off x="166688" y="1357313"/>
            <a:ext cx="8977312" cy="4371975"/>
          </a:xfrm>
        </p:spPr>
        <p:txBody>
          <a:bodyPr/>
          <a:lstStyle/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การเตรียมตัวอย่าง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แป้งต่อน้ำกลั่น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=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 1 ต่อ 3 (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by wt.)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(ใช้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aluminum pan) </a:t>
            </a:r>
            <a:endParaRPr lang="th-TH" b="1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  <a:cs typeface="Angsana New" pitchFamily="18" charset="-34"/>
              </a:rPr>
              <a:t>	ตั้งทิ้งไว้ที่อุณหภูมิห้อง 5 ชั่วโมง</a:t>
            </a:r>
            <a:br>
              <a:rPr lang="th-TH" b="1" smtClean="0">
                <a:latin typeface="Angsana New" pitchFamily="18" charset="-34"/>
                <a:cs typeface="Angsana New" pitchFamily="18" charset="-34"/>
              </a:rPr>
            </a:br>
            <a:r>
              <a:rPr lang="th-TH" b="1" smtClean="0">
                <a:latin typeface="Angsana New" pitchFamily="18" charset="-34"/>
                <a:cs typeface="Angsana New" pitchFamily="18" charset="-34"/>
              </a:rPr>
              <a:t>การทดสอบ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เพิ่มอุณหภูมิจาก 25 ถึง 100 (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Rate = 10ºC/min) </a:t>
            </a:r>
          </a:p>
          <a:p>
            <a:pPr>
              <a:buFont typeface="Wingdings" pitchFamily="2" charset="2"/>
              <a:buNone/>
            </a:pPr>
            <a:endParaRPr lang="th-TH" sz="1200" b="1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b="1" smtClean="0">
                <a:latin typeface="Angsana New" pitchFamily="18" charset="-34"/>
                <a:cs typeface="Angsana New" pitchFamily="18" charset="-34"/>
              </a:rPr>
              <a:t>Thermograms :</a:t>
            </a:r>
            <a:endParaRPr lang="th-TH" b="1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ค่าอุณหภูมิในการเกิดเจลาติไนซ์ที่จุดเริ่มต้น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(Onset temperature, To) </a:t>
            </a:r>
            <a:endParaRPr lang="th-TH" b="1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ค่าอุณหภูมิในการเกิดเจลาติไนซ์ที่จุดสูงสุด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(Peak temperature, Tp) </a:t>
            </a:r>
            <a:endParaRPr lang="th-TH" b="1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ค่าอุณหภูมิในการเกิดเจลาติไนซ์ที่จุดสิ้นสุด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(Conclusion temperature, Tc)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ค่าพลังงานในการเกิดเจลาทิไนซ์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(Endothermic energy, </a:t>
            </a:r>
            <a:r>
              <a:rPr lang="en-US" b="1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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H)</a:t>
            </a:r>
            <a:endParaRPr lang="th-TH" b="1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4" name="Rectangle 2"/>
          <p:cNvSpPr txBox="1">
            <a:spLocks noChangeArrowheads="1"/>
          </p:cNvSpPr>
          <p:nvPr/>
        </p:nvSpPr>
        <p:spPr bwMode="gray">
          <a:xfrm>
            <a:off x="990600" y="29845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en-US" altLang="ko-KR" sz="3600" b="1" dirty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4.2 </a:t>
            </a:r>
            <a:r>
              <a:rPr lang="th-TH" sz="3600" b="1" dirty="0">
                <a:solidFill>
                  <a:schemeClr val="bg1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สมบัติทาง</a:t>
            </a:r>
            <a:r>
              <a:rPr lang="th-TH" sz="3600" b="1" dirty="0" err="1">
                <a:solidFill>
                  <a:schemeClr val="bg1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อุณห</a:t>
            </a:r>
            <a:r>
              <a:rPr lang="th-TH" sz="3600" b="1" dirty="0">
                <a:solidFill>
                  <a:schemeClr val="bg1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ภาพของแป้งข้าว</a:t>
            </a:r>
            <a:endParaRPr lang="en-GB" sz="3600" b="1" dirty="0">
              <a:solidFill>
                <a:schemeClr val="bg1"/>
              </a:solidFill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sp>
        <p:nvSpPr>
          <p:cNvPr id="85" name="สี่เหลี่ยมผืนผ้า 84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5368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6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Documents and Settings\Administrator\Desktop\New Folder (2)\รูป\es_logo-sps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643314"/>
            <a:ext cx="242889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DF868B-3C1C-4323-9C56-1167B8FD65E9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7B90C4D3-C947-48AA-9B58-2426AF732E8C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gray">
          <a:xfrm>
            <a:off x="990600" y="29845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en-US" altLang="ko-KR" sz="3600" b="1" kern="0" dirty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5. </a:t>
            </a:r>
            <a:r>
              <a:rPr kumimoji="1" lang="th-TH" altLang="ko-KR" sz="3600" b="1" kern="0" dirty="0">
                <a:solidFill>
                  <a:srgbClr val="FFFFFF"/>
                </a:solidFill>
                <a:latin typeface="JasmineUPC" pitchFamily="18" charset="-34"/>
                <a:ea typeface="Gulim" pitchFamily="34" charset="-127"/>
                <a:cs typeface="JasmineUPC" pitchFamily="18" charset="-34"/>
              </a:rPr>
              <a:t>การวิเคราะห์ผลทางสถิติ</a:t>
            </a:r>
            <a:endParaRPr lang="en-GB" sz="3600" b="1" kern="0" dirty="0">
              <a:solidFill>
                <a:schemeClr val="bg1"/>
              </a:solidFill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6391" name="ตัวยึดเนื้อหา 81"/>
          <p:cNvSpPr>
            <a:spLocks noGrp="1"/>
          </p:cNvSpPr>
          <p:nvPr>
            <p:ph idx="1"/>
          </p:nvPr>
        </p:nvSpPr>
        <p:spPr>
          <a:xfrm>
            <a:off x="285750" y="1433513"/>
            <a:ext cx="8620125" cy="1709737"/>
          </a:xfrm>
        </p:spPr>
        <p:txBody>
          <a:bodyPr/>
          <a:lstStyle/>
          <a:p>
            <a:r>
              <a:rPr lang="th-TH" sz="3000" b="1" smtClean="0">
                <a:latin typeface="Angsana New" pitchFamily="18" charset="-34"/>
                <a:cs typeface="Angsana New" pitchFamily="18" charset="-34"/>
              </a:rPr>
              <a:t>วิเคราะห์ความสัมพันธ์โดยการวิเคราะห์ความแปรปรวนแบบทางเดียวตามแผนการทดลอง และการเปรียบเทียบเชิงพหุคูณแบบ </a:t>
            </a:r>
            <a:r>
              <a:rPr lang="en-US" sz="3000" b="1" smtClean="0">
                <a:latin typeface="Angsana New" pitchFamily="18" charset="-34"/>
                <a:cs typeface="Angsana New" pitchFamily="18" charset="-34"/>
              </a:rPr>
              <a:t>Duncan’s Multiple Range Test (DMRT) </a:t>
            </a:r>
            <a:r>
              <a:rPr lang="th-TH" sz="3000" b="1" smtClean="0">
                <a:latin typeface="Angsana New" pitchFamily="18" charset="-34"/>
                <a:cs typeface="Angsana New" pitchFamily="18" charset="-34"/>
              </a:rPr>
              <a:t>และหาความสัมพันธ์โดยการวิเคราะห์การถดถอย โดยใช้โปรแกรม </a:t>
            </a:r>
            <a:r>
              <a:rPr lang="en-US" sz="3000" b="1" smtClean="0">
                <a:latin typeface="Angsana New" pitchFamily="18" charset="-34"/>
                <a:cs typeface="Angsana New" pitchFamily="18" charset="-34"/>
              </a:rPr>
              <a:t>SPSS 18</a:t>
            </a:r>
            <a:r>
              <a:rPr lang="th-TH" sz="3000" b="1" smtClean="0"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  <p:pic>
        <p:nvPicPr>
          <p:cNvPr id="19459" name="Picture 3" descr="C:\Documents and Settings\Administrator\Desktop\New Folder (2)\รูป\spss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642789"/>
            <a:ext cx="2317744" cy="2317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C:\Documents and Settings\Administrator\Desktop\New Folder (2)\รูป\sp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7862" y="3645726"/>
            <a:ext cx="2468584" cy="2355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4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6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8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9" name="Picture 5" descr="C:\Documents and Settings\nan\Desktop\รูปข้าว\12200205321220020790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00174"/>
            <a:ext cx="457203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0525" y="1539875"/>
            <a:ext cx="8610600" cy="2389188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th-TH" sz="260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เพื่อศึกษาการกลั่นกรองและคัดเลือกปัจจัย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60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ที่เหมาะสมสำหรับการเร่งความเก่าของ</a:t>
            </a:r>
          </a:p>
          <a:p>
            <a:pPr eaLnBrk="1" hangingPunct="1">
              <a:buFont typeface="Wingdings" pitchFamily="2" charset="2"/>
              <a:buNone/>
            </a:pPr>
            <a:r>
              <a:rPr lang="th-TH" sz="260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ข้าวสารด้วยวิธี </a:t>
            </a:r>
            <a:r>
              <a:rPr lang="en-US" sz="260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Plackett&amp;Burman </a:t>
            </a:r>
            <a:endParaRPr lang="th-TH" sz="2600" smtClean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h-TH" sz="2600" smtClean="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	ภายใต้ความร้อนและความดันสูง</a:t>
            </a:r>
          </a:p>
          <a:p>
            <a:pPr eaLnBrk="1" hangingPunct="1">
              <a:buFont typeface="Wingdings" pitchFamily="2" charset="2"/>
              <a:buNone/>
            </a:pPr>
            <a:endParaRPr lang="th-TH" sz="2600" smtClean="0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วัตถุประสงค์ของการวิจัย</a:t>
            </a:r>
          </a:p>
        </p:txBody>
      </p:sp>
      <p:pic>
        <p:nvPicPr>
          <p:cNvPr id="11270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9" descr="D:\Thesis II\รูปข้าว\untitledสวา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50" y="3819525"/>
            <a:ext cx="29289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77B9AA-6E67-410D-96AB-1361FFFBFCC1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552F6873-822C-4EEA-8DCC-07D01D2FF19D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endParaRPr lang="th-TH" sz="36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sz="36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สมบัติทางความหนืดของน้ำแป้ง</a:t>
            </a:r>
            <a:endParaRPr lang="en-US" sz="36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endParaRPr lang="en-GB" sz="3600" b="1" kern="0" dirty="0">
              <a:solidFill>
                <a:schemeClr val="bg1"/>
              </a:solidFill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pic>
        <p:nvPicPr>
          <p:cNvPr id="17414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1196975"/>
            <a:ext cx="76327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31775" y="5784850"/>
            <a:ext cx="7835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b="1" u="sng"/>
              <a:t>Figure 1</a:t>
            </a:r>
            <a:r>
              <a:rPr lang="en-US"/>
              <a:t> Viscosity profiles of rice flour treated under</a:t>
            </a:r>
            <a:r>
              <a:rPr lang="th-TH">
                <a:cs typeface="Angsana New" pitchFamily="18" charset="-34"/>
              </a:rPr>
              <a:t> </a:t>
            </a:r>
            <a:r>
              <a:rPr lang="en-US"/>
              <a:t>pressure with different </a:t>
            </a:r>
            <a:endParaRPr lang="th-TH">
              <a:cs typeface="Angsana New" pitchFamily="18" charset="-34"/>
            </a:endParaRPr>
          </a:p>
          <a:p>
            <a:r>
              <a:rPr lang="en-US"/>
              <a:t>               air temperature compared to those</a:t>
            </a:r>
            <a:r>
              <a:rPr lang="th-TH">
                <a:cs typeface="Angsana New" pitchFamily="18" charset="-34"/>
              </a:rPr>
              <a:t> </a:t>
            </a:r>
            <a:r>
              <a:rPr lang="en-US"/>
              <a:t>of aged and fresh rice.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2E86045-3596-4A0E-8CEC-1383E9B3653E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2FDEF4F3-27A3-4845-A46F-D056FF921C8A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18436" name="ตัวยึดเนื้อหา 2"/>
          <p:cNvSpPr>
            <a:spLocks noGrp="1"/>
          </p:cNvSpPr>
          <p:nvPr>
            <p:ph idx="1"/>
          </p:nvPr>
        </p:nvSpPr>
        <p:spPr>
          <a:xfrm>
            <a:off x="714375" y="5500688"/>
            <a:ext cx="8420100" cy="928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b="1" u="sng" smtClean="0">
                <a:latin typeface="Angsana New" pitchFamily="18" charset="-34"/>
                <a:cs typeface="Angsana New" pitchFamily="18" charset="-34"/>
              </a:rPr>
              <a:t>Figure 2</a:t>
            </a:r>
            <a:r>
              <a:rPr lang="en-US" sz="2200" smtClean="0">
                <a:latin typeface="Angsana New" pitchFamily="18" charset="-34"/>
                <a:cs typeface="Angsana New" pitchFamily="18" charset="-34"/>
              </a:rPr>
              <a:t> The effect of air temperature on pasting properties (</a:t>
            </a:r>
            <a:r>
              <a:rPr lang="en-US" sz="220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</a:t>
            </a:r>
            <a:r>
              <a:rPr lang="en-US" sz="220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2200" smtClean="0"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</a:t>
            </a:r>
            <a:r>
              <a:rPr lang="en-US" sz="220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220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</a:t>
            </a:r>
            <a:r>
              <a:rPr lang="en-US" sz="220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2200" smtClean="0"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</a:t>
            </a:r>
            <a:r>
              <a:rPr lang="en-US" sz="220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2200" smtClean="0"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</a:t>
            </a:r>
            <a:r>
              <a:rPr lang="en-US" sz="2200" smtClean="0">
                <a:latin typeface="Angsana New" pitchFamily="18" charset="-34"/>
                <a:cs typeface="Angsana New" pitchFamily="18" charset="-34"/>
              </a:rPr>
              <a:t> and </a:t>
            </a:r>
            <a:r>
              <a:rPr lang="en-US" sz="2200" smtClean="0"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</a:t>
            </a:r>
            <a:r>
              <a:rPr lang="en-US" sz="220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200" smtClean="0">
                <a:latin typeface="Angsana New" pitchFamily="18" charset="-34"/>
                <a:cs typeface="Angsana New" pitchFamily="18" charset="-34"/>
              </a:rPr>
              <a:t>represented the peak, trough, breakdown, final, setback viscosity and pasting temperature, respectively)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endParaRPr lang="th-TH" sz="36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sz="36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สมบัติทางความหนืดของน้ำแป้ง</a:t>
            </a:r>
            <a:endParaRPr lang="en-US" sz="36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endParaRPr lang="en-GB" sz="3600" b="1" kern="0" dirty="0">
              <a:solidFill>
                <a:schemeClr val="bg1"/>
              </a:solidFill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pic>
        <p:nvPicPr>
          <p:cNvPr id="18439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1052513"/>
            <a:ext cx="784860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525FA0-0614-4BC3-AEF3-9ABAE0DA597F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382AF29E-2A5C-4A43-8DCC-060B822DAD12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9461" name="Picture 86" descr="D:\Thesis II\รูปข้าว\pecanr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5334000"/>
            <a:ext cx="162877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500063" y="1428750"/>
          <a:ext cx="7929619" cy="3584428"/>
        </p:xfrm>
        <a:graphic>
          <a:graphicData uri="http://schemas.openxmlformats.org/drawingml/2006/table">
            <a:tbl>
              <a:tblPr/>
              <a:tblGrid>
                <a:gridCol w="1000132"/>
                <a:gridCol w="909824"/>
                <a:gridCol w="1028438"/>
                <a:gridCol w="1023282"/>
                <a:gridCol w="917893"/>
                <a:gridCol w="841146"/>
                <a:gridCol w="1033015"/>
                <a:gridCol w="1175889"/>
              </a:tblGrid>
              <a:tr h="37699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Angsana New" pitchFamily="18" charset="-34"/>
                        <a:ea typeface="Arial Unicode MS"/>
                        <a:cs typeface="Angsana New" pitchFamily="18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Treatments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Pasting properties of rice flour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7605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Peak </a:t>
                      </a:r>
                      <a:r>
                        <a:rPr lang="en-US" sz="2000" b="1" dirty="0" err="1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visc</a:t>
                      </a: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 (</a:t>
                      </a:r>
                      <a:r>
                        <a:rPr lang="en-US" sz="2000" b="1" dirty="0" err="1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cP</a:t>
                      </a: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)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Trough </a:t>
                      </a:r>
                      <a:r>
                        <a:rPr lang="en-US" sz="2000" b="1" dirty="0" err="1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visc</a:t>
                      </a: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 (</a:t>
                      </a:r>
                      <a:r>
                        <a:rPr lang="en-US" sz="2000" b="1" dirty="0" err="1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cP</a:t>
                      </a: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)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Breakdown (</a:t>
                      </a:r>
                      <a:r>
                        <a:rPr lang="en-US" sz="2000" b="1" dirty="0" err="1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cP</a:t>
                      </a: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)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Final </a:t>
                      </a:r>
                      <a:r>
                        <a:rPr lang="en-US" sz="2000" b="1" dirty="0" err="1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visc</a:t>
                      </a: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 (</a:t>
                      </a:r>
                      <a:r>
                        <a:rPr lang="en-US" sz="2000" b="1" dirty="0" err="1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cP</a:t>
                      </a: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)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Setback (</a:t>
                      </a:r>
                      <a:r>
                        <a:rPr lang="en-US" sz="2000" b="1" dirty="0" err="1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cP</a:t>
                      </a: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)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Peak</a:t>
                      </a:r>
                      <a:r>
                        <a:rPr lang="th-TH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 </a:t>
                      </a: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time (min)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Pasting temp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(</a:t>
                      </a:r>
                      <a:r>
                        <a:rPr lang="en-US" sz="2000" b="1" dirty="0" smtClean="0">
                          <a:latin typeface="Angsana New" pitchFamily="18" charset="-34"/>
                          <a:ea typeface="Arial Unicode MS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000" b="1" dirty="0" smtClean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</a:t>
                      </a:r>
                      <a:r>
                        <a:rPr lang="en-US" sz="20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)</a:t>
                      </a:r>
                      <a:endParaRPr lang="en-US" sz="20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6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60 </a:t>
                      </a: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2191.67</a:t>
                      </a: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 a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1702.33 a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489.33 a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3199.00 a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1496.67 a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5.87 a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78.73 ab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70 </a:t>
                      </a: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 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1844.00</a:t>
                      </a: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 b 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1510.67 </a:t>
                      </a:r>
                      <a:r>
                        <a:rPr lang="en-US" sz="2000" dirty="0" err="1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ab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333.33 b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2848.00 b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1337.33 a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5.80 a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80.10 bc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80 </a:t>
                      </a: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1423.67</a:t>
                      </a: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 c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1311.67 b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112.00 c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2287.33 c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975.67 b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6.20 b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81.70 </a:t>
                      </a:r>
                      <a:r>
                        <a:rPr lang="en-US" sz="2000" dirty="0" err="1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cd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6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90 </a:t>
                      </a: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930.33</a:t>
                      </a: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  d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917.00  c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34.33  d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1557.00 d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661.00  c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6.62 c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87.15 e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22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Aged rice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2282.33 </a:t>
                      </a:r>
                      <a:r>
                        <a:rPr lang="en-US" sz="2000" dirty="0" smtClean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a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1925.33 d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357.00 b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4134.00 e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2208.67 d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5.93 ab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82.03 d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1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Fresh rice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2142.66 </a:t>
                      </a:r>
                      <a:r>
                        <a:rPr lang="en-US" sz="2000" dirty="0" smtClean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a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1655.00 a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487.67 a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3145.67 ab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1490.67 a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5.80 a</a:t>
                      </a:r>
                      <a:endParaRPr lang="en-US" sz="20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77.17 a</a:t>
                      </a:r>
                      <a:endParaRPr lang="en-US" sz="20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538" name="TextBox 4"/>
          <p:cNvSpPr txBox="1">
            <a:spLocks noChangeArrowheads="1"/>
          </p:cNvSpPr>
          <p:nvPr/>
        </p:nvSpPr>
        <p:spPr bwMode="auto">
          <a:xfrm>
            <a:off x="500063" y="5072063"/>
            <a:ext cx="7429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Angsana New" pitchFamily="18" charset="-34"/>
                <a:cs typeface="Angsana New" pitchFamily="18" charset="-34"/>
              </a:rPr>
              <a:t>Means within a column with the same letter are not significantly different (p&lt;0.05) by DMRT</a:t>
            </a:r>
          </a:p>
          <a:p>
            <a:endParaRPr lang="th-TH" sz="22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990600" y="214313"/>
            <a:ext cx="7086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endParaRPr lang="th-TH" sz="36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sz="36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สมบัติทางความหนืดของน้ำแป้ง</a:t>
            </a:r>
            <a:endParaRPr lang="en-US" sz="36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endParaRPr lang="en-GB" sz="3600" b="1" kern="0" dirty="0">
              <a:solidFill>
                <a:schemeClr val="bg1"/>
              </a:solidFill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pic>
        <p:nvPicPr>
          <p:cNvPr id="19540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41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42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43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D6AF8D-7A3A-4EC3-99A1-1112F845B285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9C8F3C58-7833-4822-8319-419AEBBBD3A2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98450"/>
            <a:ext cx="7086600" cy="487363"/>
          </a:xfrm>
        </p:spPr>
        <p:txBody>
          <a:bodyPr/>
          <a:lstStyle/>
          <a:p>
            <a:pPr>
              <a:defRPr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ตัวอย่าง </a:t>
            </a:r>
            <a:r>
              <a:rPr lang="en-US" sz="3600" b="1" dirty="0" err="1" smtClean="0">
                <a:latin typeface="JasmineUPC" pitchFamily="18" charset="-34"/>
                <a:cs typeface="JasmineUPC" pitchFamily="18" charset="-34"/>
              </a:rPr>
              <a:t>Thermograms</a:t>
            </a:r>
            <a:r>
              <a:rPr lang="en-US" sz="3600" b="1" dirty="0" smtClean="0">
                <a:latin typeface="JasmineUPC" pitchFamily="18" charset="-34"/>
                <a:cs typeface="JasmineUPC" pitchFamily="18" charset="-34"/>
              </a:rPr>
              <a:t> : </a:t>
            </a: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ข้าวใหม่</a:t>
            </a:r>
            <a:endParaRPr lang="en-US" sz="3600" b="1" dirty="0" smtClean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0485" name="Picture 5" descr="Fresh Rice Rep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219200"/>
            <a:ext cx="7218363" cy="5105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2BEE6B-6409-46BE-83FC-8B5A5AF1DCFE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7B0EA2EF-FE3D-4682-AFEB-65DF99A46112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ตัวอย่าง </a:t>
            </a:r>
            <a:r>
              <a:rPr lang="en-US" sz="3600" b="1" dirty="0" err="1" smtClean="0">
                <a:latin typeface="JasmineUPC" pitchFamily="18" charset="-34"/>
                <a:cs typeface="JasmineUPC" pitchFamily="18" charset="-34"/>
              </a:rPr>
              <a:t>Thermograms</a:t>
            </a:r>
            <a:r>
              <a:rPr lang="en-US" sz="3600" b="1" dirty="0" smtClean="0">
                <a:latin typeface="JasmineUPC" pitchFamily="18" charset="-34"/>
                <a:cs typeface="JasmineUPC" pitchFamily="18" charset="-34"/>
              </a:rPr>
              <a:t> : </a:t>
            </a: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ข้าวเก่า</a:t>
            </a:r>
            <a:endParaRPr lang="en-US" sz="3600" b="1" dirty="0" smtClean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1509" name="Picture 5" descr="Aged rice Rep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219200"/>
            <a:ext cx="7218363" cy="5105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03F9AC-1B61-4182-AFA9-04ED5C8EBF0C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D4A10DD1-84E9-4D55-A67A-80BB7746ED63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8153400" cy="487363"/>
          </a:xfrm>
        </p:spPr>
        <p:txBody>
          <a:bodyPr/>
          <a:lstStyle/>
          <a:p>
            <a:pPr>
              <a:defRPr/>
            </a:pPr>
            <a:r>
              <a:rPr lang="th-TH" b="1" dirty="0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ตัวอย่าง </a:t>
            </a:r>
            <a:r>
              <a:rPr lang="en-US" b="1" dirty="0" err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Thermograms</a:t>
            </a:r>
            <a:r>
              <a:rPr lang="en-US" b="1" dirty="0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 : </a:t>
            </a:r>
            <a:r>
              <a:rPr lang="th-TH" b="1" dirty="0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ข้าวภายหลังการเร่งที่ </a:t>
            </a:r>
            <a:r>
              <a:rPr lang="en-US" b="1" dirty="0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90 </a:t>
            </a:r>
            <a:r>
              <a:rPr lang="en-US" b="1" baseline="30000" dirty="0" err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o</a:t>
            </a:r>
            <a:r>
              <a:rPr lang="en-US" b="1" dirty="0" err="1" smtClean="0">
                <a:latin typeface="JasmineUPC" pitchFamily="18" charset="-34"/>
                <a:ea typeface="Arial Unicode MS" pitchFamily="34" charset="-128"/>
                <a:cs typeface="JasmineUPC" pitchFamily="18" charset="-34"/>
              </a:rPr>
              <a:t>C</a:t>
            </a:r>
            <a:endParaRPr lang="en-US" b="1" dirty="0" smtClean="0">
              <a:latin typeface="JasmineUPC" pitchFamily="18" charset="-34"/>
              <a:ea typeface="Arial Unicode MS" pitchFamily="34" charset="-128"/>
              <a:cs typeface="JasmineUPC" pitchFamily="18" charset="-34"/>
            </a:endParaRPr>
          </a:p>
        </p:txBody>
      </p:sp>
      <p:pic>
        <p:nvPicPr>
          <p:cNvPr id="22533" name="Picture 5" descr="Temp 90 Rep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219200"/>
            <a:ext cx="7218363" cy="5105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5B258A-D2C2-47FF-96DD-B7F9C4E9EE57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60F05F86-1056-4C68-8AA7-4F74008886D8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endParaRPr lang="th-TH" sz="36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sz="36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ผลสมบัติทาง</a:t>
            </a:r>
            <a:r>
              <a:rPr lang="th-TH" sz="3600" b="1" dirty="0" err="1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อุณห</a:t>
            </a:r>
            <a:r>
              <a:rPr lang="th-TH" sz="36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ภาพของแป้งข้าว</a:t>
            </a:r>
            <a:endParaRPr lang="en-US" sz="36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endParaRPr lang="en-GB" sz="3600" b="1" kern="0" dirty="0">
              <a:solidFill>
                <a:schemeClr val="bg1"/>
              </a:solidFill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642938" y="1643063"/>
          <a:ext cx="7572430" cy="3785616"/>
        </p:xfrm>
        <a:graphic>
          <a:graphicData uri="http://schemas.openxmlformats.org/drawingml/2006/table">
            <a:tbl>
              <a:tblPr/>
              <a:tblGrid>
                <a:gridCol w="1616586"/>
                <a:gridCol w="1383810"/>
                <a:gridCol w="1357322"/>
                <a:gridCol w="1725751"/>
                <a:gridCol w="1488961"/>
              </a:tblGrid>
              <a:tr h="3651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Treatments</a:t>
                      </a:r>
                      <a:endParaRPr lang="en-US" sz="24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Thermal properties of rice flour</a:t>
                      </a:r>
                      <a:endParaRPr lang="en-US" sz="24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7302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Onset temp (</a:t>
                      </a:r>
                      <a:r>
                        <a:rPr lang="en-US" sz="24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4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C)</a:t>
                      </a:r>
                      <a:endParaRPr lang="en-US" sz="24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Peak temp </a:t>
                      </a:r>
                      <a:endParaRPr lang="en-US" sz="2400" b="1" dirty="0" smtClean="0">
                        <a:latin typeface="Angsana New" pitchFamily="18" charset="-34"/>
                        <a:ea typeface="Arial Unicode MS"/>
                        <a:cs typeface="Angsana New" pitchFamily="18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(</a:t>
                      </a:r>
                      <a:r>
                        <a:rPr lang="en-US" sz="24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4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C)</a:t>
                      </a:r>
                      <a:endParaRPr lang="en-US" sz="24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Conclusion </a:t>
                      </a:r>
                      <a:r>
                        <a:rPr lang="en-US" sz="24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temp (</a:t>
                      </a:r>
                      <a:r>
                        <a:rPr lang="en-US" sz="24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4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C)</a:t>
                      </a:r>
                      <a:endParaRPr lang="en-US" sz="24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Enthalpy</a:t>
                      </a:r>
                      <a:endParaRPr lang="en-US" sz="24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(J/g)</a:t>
                      </a:r>
                      <a:endParaRPr lang="en-US" sz="24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60 </a:t>
                      </a: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71.20  a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76.83  a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81.89  a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1.783  a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70 </a:t>
                      </a: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 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71.62  a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77.11  </a:t>
                      </a:r>
                      <a:r>
                        <a:rPr lang="en-US" sz="2400" dirty="0" err="1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ab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82.34  </a:t>
                      </a:r>
                      <a:r>
                        <a:rPr lang="en-US" sz="2400" dirty="0" err="1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ab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1.603  a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80 </a:t>
                      </a: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71.19  a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77.15  ab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82.52  b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1.573  a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90 </a:t>
                      </a: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C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69.65  b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77.42  b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83.52  c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1.580  a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Aged rice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62.78  c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68.39  c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74.54  d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1.523  a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Fresh rice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71.41  a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76.94  a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81.90  a</a:t>
                      </a:r>
                      <a:endParaRPr lang="en-US" sz="24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Angsana New" pitchFamily="18" charset="-34"/>
                          <a:ea typeface="Arial Unicode MS"/>
                          <a:cs typeface="Angsana New" pitchFamily="18" charset="-34"/>
                        </a:rPr>
                        <a:t>1.590  a</a:t>
                      </a:r>
                      <a:endParaRPr lang="en-US" sz="24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99" name="TextBox 5"/>
          <p:cNvSpPr txBox="1">
            <a:spLocks noChangeArrowheads="1"/>
          </p:cNvSpPr>
          <p:nvPr/>
        </p:nvSpPr>
        <p:spPr bwMode="auto">
          <a:xfrm>
            <a:off x="571500" y="5578475"/>
            <a:ext cx="82153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ngsana New" pitchFamily="18" charset="-34"/>
                <a:cs typeface="Angsana New" pitchFamily="18" charset="-34"/>
              </a:rPr>
              <a:t>Means within a column with the same letter are not significantly different (p &lt; 0.05) by DMRT</a:t>
            </a:r>
          </a:p>
          <a:p>
            <a:endParaRPr lang="th-TH" sz="240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3600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1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2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03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D2C352-A47B-45AA-B1D2-74327EB24AFB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0974E283-A932-4B98-89AD-CEE6B32FBBDA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642938" y="5586413"/>
            <a:ext cx="8215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Angsana New" pitchFamily="18" charset="-34"/>
                <a:cs typeface="Angsana New" pitchFamily="18" charset="-34"/>
              </a:rPr>
              <a:t>Figure 3</a:t>
            </a:r>
            <a:r>
              <a:rPr lang="en-US" sz="2400">
                <a:latin typeface="Angsana New" pitchFamily="18" charset="-34"/>
                <a:cs typeface="Angsana New" pitchFamily="18" charset="-34"/>
              </a:rPr>
              <a:t> The effect of air temperature on gelatinization temperatures (</a:t>
            </a:r>
            <a:r>
              <a:rPr lang="en-US" sz="2400">
                <a:latin typeface="Angsana New" pitchFamily="18" charset="-34"/>
                <a:cs typeface="Angsana New" pitchFamily="18" charset="-34"/>
                <a:sym typeface="Wingdings" pitchFamily="2" charset="2"/>
              </a:rPr>
              <a:t></a:t>
            </a:r>
            <a:r>
              <a:rPr lang="en-US" sz="240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sz="2400"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</a:t>
            </a:r>
            <a:r>
              <a:rPr lang="en-US" sz="2400">
                <a:latin typeface="Angsana New" pitchFamily="18" charset="-34"/>
                <a:cs typeface="Angsana New" pitchFamily="18" charset="-34"/>
              </a:rPr>
              <a:t>  and </a:t>
            </a:r>
            <a:r>
              <a:rPr lang="en-US" sz="2400">
                <a:latin typeface="Angsana New" pitchFamily="18" charset="-34"/>
                <a:cs typeface="Angsana New" pitchFamily="18" charset="-34"/>
                <a:sym typeface="Symbol" pitchFamily="18" charset="2"/>
              </a:rPr>
              <a:t></a:t>
            </a:r>
            <a:r>
              <a:rPr lang="en-US" sz="240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en-US" sz="2400">
                <a:latin typeface="Angsana New" pitchFamily="18" charset="-34"/>
                <a:cs typeface="Angsana New" pitchFamily="18" charset="-34"/>
              </a:rPr>
              <a:t>represented the To, Tp and Tc of gelatinization, respectively) and endothermic enthalpy (</a:t>
            </a:r>
            <a:r>
              <a:rPr lang="en-US" sz="2400">
                <a:latin typeface="Angsana New" pitchFamily="18" charset="-34"/>
                <a:cs typeface="Angsana New" pitchFamily="18" charset="-34"/>
                <a:sym typeface="Wingdings 2" pitchFamily="18" charset="2"/>
              </a:rPr>
              <a:t></a:t>
            </a:r>
            <a:r>
              <a:rPr lang="en-US" sz="2400">
                <a:latin typeface="Angsana New" pitchFamily="18" charset="-34"/>
                <a:cs typeface="Angsana New" pitchFamily="18" charset="-34"/>
              </a:rPr>
              <a:t>).</a:t>
            </a:r>
          </a:p>
          <a:p>
            <a:endParaRPr lang="th-TH" sz="24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endParaRPr lang="th-TH" sz="3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r>
              <a:rPr lang="th-TH" sz="36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ผลสมบัติทาง</a:t>
            </a:r>
            <a:r>
              <a:rPr lang="th-TH" sz="3600" dirty="0" err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อุณห</a:t>
            </a:r>
            <a:r>
              <a:rPr lang="th-TH" sz="36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ภาพของแป้งข้าว</a:t>
            </a:r>
            <a:endParaRPr lang="en-US" sz="3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defRPr/>
            </a:pPr>
            <a:endParaRPr lang="en-GB" sz="3600" kern="0" dirty="0">
              <a:solidFill>
                <a:schemeClr val="bg1"/>
              </a:solidFill>
              <a:latin typeface="Angsana New" pitchFamily="18" charset="-34"/>
              <a:ea typeface="Gulim" pitchFamily="34" charset="-127"/>
              <a:cs typeface="Angsana New" pitchFamily="18" charset="-34"/>
            </a:endParaRPr>
          </a:p>
        </p:txBody>
      </p:sp>
      <p:pic>
        <p:nvPicPr>
          <p:cNvPr id="24583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1052513"/>
            <a:ext cx="74168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85F6BB5-CD80-49ED-90AF-275837B71262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63AB383D-53E7-42A9-A11F-E74DAD7860C5}" type="datetime1">
              <a:rPr lang="th-TH" smtClean="0"/>
              <a:pPr/>
              <a:t>21/08/54</a:t>
            </a:fld>
            <a:endParaRPr lang="th-TH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500188"/>
            <a:ext cx="7737475" cy="42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990600" y="2286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endParaRPr lang="th-TH" sz="40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sz="40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ผลสมบัติทาง</a:t>
            </a:r>
            <a:r>
              <a:rPr lang="th-TH" sz="4000" b="1" dirty="0" err="1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อุณห</a:t>
            </a:r>
            <a:r>
              <a:rPr lang="th-TH" sz="40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ภาพของแป้งข้าว</a:t>
            </a:r>
            <a:endParaRPr lang="en-US" sz="40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endParaRPr lang="en-GB" sz="4000" b="1" kern="0" dirty="0">
              <a:solidFill>
                <a:schemeClr val="bg1"/>
              </a:solidFill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525463" y="5786438"/>
            <a:ext cx="821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Angsana New" pitchFamily="18" charset="-34"/>
                <a:cs typeface="Angsana New" pitchFamily="18" charset="-34"/>
              </a:rPr>
              <a:t>Figure 4</a:t>
            </a:r>
            <a:r>
              <a:rPr lang="en-US" sz="2400">
                <a:latin typeface="Angsana New" pitchFamily="18" charset="-34"/>
                <a:cs typeface="Angsana New" pitchFamily="18" charset="-34"/>
              </a:rPr>
              <a:t> The DSC thermograms of different milled rice flour</a:t>
            </a:r>
            <a:endParaRPr lang="th-TH" sz="240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5608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084FF8-A2E2-42D4-930F-A8031205C61E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2D297C19-E9CF-41E1-9891-0F3729141170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mtClean="0">
                <a:cs typeface="Angsana New" pitchFamily="18" charset="-34"/>
              </a:rPr>
              <a:t>ความสูงของพีคที่ 2</a:t>
            </a:r>
            <a:endParaRPr lang="en-US" smtClean="0">
              <a:cs typeface="Angsana New" pitchFamily="18" charset="-34"/>
            </a:endParaRPr>
          </a:p>
        </p:txBody>
      </p: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endParaRPr lang="th-TH" sz="2800"/>
          </a:p>
        </p:txBody>
      </p:sp>
      <p:sp>
        <p:nvSpPr>
          <p:cNvPr id="26630" name="Rectangle 21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th-TH"/>
          </a:p>
        </p:txBody>
      </p:sp>
      <p:pic>
        <p:nvPicPr>
          <p:cNvPr id="2663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928813"/>
            <a:ext cx="522763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632" name="AutoShape 25"/>
          <p:cNvCxnSpPr>
            <a:cxnSpLocks noChangeShapeType="1"/>
          </p:cNvCxnSpPr>
          <p:nvPr/>
        </p:nvCxnSpPr>
        <p:spPr bwMode="auto">
          <a:xfrm>
            <a:off x="1503363" y="4149725"/>
            <a:ext cx="1797050" cy="198438"/>
          </a:xfrm>
          <a:prstGeom prst="straightConnector1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26633" name="AutoShape 26"/>
          <p:cNvCxnSpPr>
            <a:cxnSpLocks noChangeShapeType="1"/>
          </p:cNvCxnSpPr>
          <p:nvPr/>
        </p:nvCxnSpPr>
        <p:spPr bwMode="auto">
          <a:xfrm>
            <a:off x="1606550" y="2933700"/>
            <a:ext cx="1693863" cy="95250"/>
          </a:xfrm>
          <a:prstGeom prst="straightConnector1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</p:cxnSp>
      <p:cxnSp>
        <p:nvCxnSpPr>
          <p:cNvPr id="26634" name="AutoShape 27"/>
          <p:cNvCxnSpPr>
            <a:cxnSpLocks noChangeShapeType="1"/>
          </p:cNvCxnSpPr>
          <p:nvPr/>
        </p:nvCxnSpPr>
        <p:spPr bwMode="auto">
          <a:xfrm>
            <a:off x="1503363" y="2822575"/>
            <a:ext cx="16621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6635" name="AutoShape 28"/>
          <p:cNvCxnSpPr>
            <a:cxnSpLocks noChangeShapeType="1"/>
          </p:cNvCxnSpPr>
          <p:nvPr/>
        </p:nvCxnSpPr>
        <p:spPr bwMode="auto">
          <a:xfrm>
            <a:off x="1495425" y="2616200"/>
            <a:ext cx="1908175" cy="71438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</p:cxnSp>
      <p:cxnSp>
        <p:nvCxnSpPr>
          <p:cNvPr id="26636" name="AutoShape 29"/>
          <p:cNvCxnSpPr>
            <a:cxnSpLocks noChangeShapeType="1"/>
          </p:cNvCxnSpPr>
          <p:nvPr/>
        </p:nvCxnSpPr>
        <p:spPr bwMode="auto">
          <a:xfrm>
            <a:off x="2719388" y="3903663"/>
            <a:ext cx="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6637" name="AutoShape 30"/>
          <p:cNvCxnSpPr>
            <a:cxnSpLocks noChangeShapeType="1"/>
          </p:cNvCxnSpPr>
          <p:nvPr/>
        </p:nvCxnSpPr>
        <p:spPr bwMode="auto">
          <a:xfrm>
            <a:off x="2711450" y="2582863"/>
            <a:ext cx="0" cy="403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6638" name="AutoShape 31"/>
          <p:cNvCxnSpPr>
            <a:cxnSpLocks noChangeShapeType="1"/>
          </p:cNvCxnSpPr>
          <p:nvPr/>
        </p:nvCxnSpPr>
        <p:spPr bwMode="auto">
          <a:xfrm>
            <a:off x="2706688" y="2397125"/>
            <a:ext cx="0" cy="41751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6639" name="AutoShape 32"/>
          <p:cNvCxnSpPr>
            <a:cxnSpLocks noChangeShapeType="1"/>
          </p:cNvCxnSpPr>
          <p:nvPr/>
        </p:nvCxnSpPr>
        <p:spPr bwMode="auto">
          <a:xfrm flipV="1">
            <a:off x="1503363" y="2590800"/>
            <a:ext cx="1797050" cy="33338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6640" name="AutoShape 33"/>
          <p:cNvCxnSpPr>
            <a:cxnSpLocks noChangeShapeType="1"/>
          </p:cNvCxnSpPr>
          <p:nvPr/>
        </p:nvCxnSpPr>
        <p:spPr bwMode="auto">
          <a:xfrm>
            <a:off x="2711450" y="2170113"/>
            <a:ext cx="0" cy="446087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6641" name="AutoShape 34"/>
          <p:cNvCxnSpPr>
            <a:cxnSpLocks noChangeShapeType="1"/>
          </p:cNvCxnSpPr>
          <p:nvPr/>
        </p:nvCxnSpPr>
        <p:spPr bwMode="auto">
          <a:xfrm>
            <a:off x="1495425" y="2822575"/>
            <a:ext cx="18049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6642" name="AutoShape 35"/>
          <p:cNvCxnSpPr>
            <a:cxnSpLocks noChangeShapeType="1"/>
          </p:cNvCxnSpPr>
          <p:nvPr/>
        </p:nvCxnSpPr>
        <p:spPr bwMode="auto">
          <a:xfrm>
            <a:off x="2693988" y="2209800"/>
            <a:ext cx="0" cy="442913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</p:cxnSp>
      <p:sp>
        <p:nvSpPr>
          <p:cNvPr id="26643" name="Rectangle 36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endParaRPr lang="th-TH" sz="2800"/>
          </a:p>
        </p:txBody>
      </p:sp>
      <p:sp>
        <p:nvSpPr>
          <p:cNvPr id="26644" name="Rectangle 37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6645" name="Text Box 38"/>
          <p:cNvSpPr txBox="1">
            <a:spLocks noChangeArrowheads="1"/>
          </p:cNvSpPr>
          <p:nvPr/>
        </p:nvSpPr>
        <p:spPr bwMode="auto">
          <a:xfrm>
            <a:off x="5929313" y="2286000"/>
            <a:ext cx="27035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th-TH" sz="2000" b="1" u="sng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ความสูงของพีคที่ </a:t>
            </a:r>
            <a:r>
              <a:rPr lang="en-US" sz="2000" b="1" u="sng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 C </a:t>
            </a:r>
            <a:r>
              <a:rPr lang="th-TH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สูง 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12.3 mm</a:t>
            </a:r>
          </a:p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70 C </a:t>
            </a:r>
            <a:r>
              <a:rPr lang="th-TH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สูง 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12.0 mm</a:t>
            </a:r>
          </a:p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80 C </a:t>
            </a:r>
            <a:r>
              <a:rPr lang="th-TH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สูง 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12.4 mm</a:t>
            </a:r>
          </a:p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90 C </a:t>
            </a:r>
            <a:r>
              <a:rPr lang="th-TH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สูง 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10.6 mm</a:t>
            </a:r>
          </a:p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Fresh rice </a:t>
            </a:r>
            <a:r>
              <a:rPr lang="th-TH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สูง </a:t>
            </a: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11.6 mm</a:t>
            </a:r>
          </a:p>
          <a:p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Age rice 6.0 mm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การเตรียมตัวอย่างข้าวสาร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323975"/>
            <a:ext cx="8420100" cy="3176588"/>
          </a:xfrm>
        </p:spPr>
        <p:txBody>
          <a:bodyPr/>
          <a:lstStyle/>
          <a:p>
            <a:r>
              <a:rPr lang="th-TH" smtClean="0">
                <a:latin typeface="Angsana New" pitchFamily="18" charset="-34"/>
                <a:cs typeface="Angsana New" pitchFamily="18" charset="-34"/>
              </a:rPr>
              <a:t> ข้าวที่ใช้เป็นข้าวกล้องพันธุ์ขาวดอกมะลิ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105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 ที่ทำการเพาะปลูกในจังหวัดเชียงใหม่ </a:t>
            </a:r>
          </a:p>
          <a:p>
            <a:r>
              <a:rPr lang="th-TH" smtClean="0">
                <a:latin typeface="Angsana New" pitchFamily="18" charset="-34"/>
                <a:cs typeface="Angsana New" pitchFamily="18" charset="-34"/>
              </a:rPr>
              <a:t> ข้าวนี้ถูกขัดสีและขัดขาวด้วยเครื่องสีข้าวกล้องจนได้เป็นข้าวสาร </a:t>
            </a:r>
          </a:p>
          <a:p>
            <a:r>
              <a:rPr lang="th-TH" smtClean="0">
                <a:latin typeface="Angsana New" pitchFamily="18" charset="-34"/>
                <a:cs typeface="Angsana New" pitchFamily="18" charset="-34"/>
              </a:rPr>
              <a:t> จากนั้นบรรจุข้าวในถุงอลูมิเนียมฟอยล์ ปิดผนึกบริเวณปากถุงแบบสุญญากาศ 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	 และนำมาเก็บรักษาไว้ในสภาวะควบคุมที่อุณหภูมิ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15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 องศาเซลเซียส 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Angsana New" pitchFamily="18" charset="-34"/>
                <a:cs typeface="Angsana New" pitchFamily="18" charset="-34"/>
              </a:rPr>
              <a:t>	 ความชื้นสัมพัทธ์ </a:t>
            </a:r>
            <a:r>
              <a:rPr lang="en-US" smtClean="0">
                <a:latin typeface="Angsana New" pitchFamily="18" charset="-34"/>
                <a:cs typeface="Angsana New" pitchFamily="18" charset="-34"/>
              </a:rPr>
              <a:t>45 </a:t>
            </a:r>
            <a:r>
              <a:rPr lang="th-TH" smtClean="0">
                <a:latin typeface="Angsana New" pitchFamily="18" charset="-34"/>
                <a:cs typeface="Angsana New" pitchFamily="18" charset="-34"/>
              </a:rPr>
              <a:t>เปอร์เซ็นต์ </a:t>
            </a:r>
          </a:p>
        </p:txBody>
      </p:sp>
      <p:pic>
        <p:nvPicPr>
          <p:cNvPr id="12292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5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สี่เหลี่ยมผืนผ้า 8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2297" name="Picture 9" descr="D:\Thesis II\รูปข้าว\germinated%20brown%20ric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6314" y="4286256"/>
            <a:ext cx="300039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9" name="Picture 11" descr="D:\Thesis II\Picture lab\Run Lab\Run lab\S6301350.JPG"/>
          <p:cNvPicPr>
            <a:picLocks noChangeAspect="1" noChangeArrowheads="1"/>
          </p:cNvPicPr>
          <p:nvPr/>
        </p:nvPicPr>
        <p:blipFill>
          <a:blip r:embed="rId7" cstate="email"/>
          <a:srcRect t="13229" b="2103"/>
          <a:stretch>
            <a:fillRect/>
          </a:stretch>
        </p:blipFill>
        <p:spPr bwMode="auto">
          <a:xfrm>
            <a:off x="4329586" y="4214818"/>
            <a:ext cx="338568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ENG - AGRO, Maejowww.themegallery.com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609EDB-7F16-4A94-A0DD-B548DD383209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83401BC1-30CC-4029-A975-E11CC297F276}" type="datetime1">
              <a:rPr lang="th-TH" smtClean="0"/>
              <a:pPr/>
              <a:t>21/08/54</a:t>
            </a:fld>
            <a:endParaRPr lang="th-TH" smtClean="0"/>
          </a:p>
        </p:txBody>
      </p:sp>
      <p:pic>
        <p:nvPicPr>
          <p:cNvPr id="27653" name="Picture 53" descr="D:\Thesis II\รูปข้าว\parboiledr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5000625"/>
            <a:ext cx="185737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สี่เหลี่ยมผืนผ้า 10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990600" y="227013"/>
            <a:ext cx="7653338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endParaRPr lang="th-TH" sz="36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r>
              <a:rPr lang="th-TH" sz="3600" b="1" dirty="0">
                <a:solidFill>
                  <a:schemeClr val="bg1"/>
                </a:solidFill>
                <a:latin typeface="JasmineUPC" pitchFamily="18" charset="-34"/>
                <a:cs typeface="JasmineUPC" pitchFamily="18" charset="-34"/>
              </a:rPr>
              <a:t>ผลความสัมพันธ์ของสมบัติทั้งสองด้าน</a:t>
            </a:r>
            <a:endParaRPr lang="en-US" sz="3600" b="1" dirty="0">
              <a:solidFill>
                <a:schemeClr val="bg1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defRPr/>
            </a:pPr>
            <a:endParaRPr lang="en-GB" sz="3600" b="1" kern="0" dirty="0">
              <a:solidFill>
                <a:schemeClr val="bg1"/>
              </a:solidFill>
              <a:latin typeface="JasmineUPC" pitchFamily="18" charset="-34"/>
              <a:ea typeface="Gulim" pitchFamily="34" charset="-127"/>
              <a:cs typeface="JasmineUPC" pitchFamily="18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500063" y="1435100"/>
          <a:ext cx="8001055" cy="3470148"/>
        </p:xfrm>
        <a:graphic>
          <a:graphicData uri="http://schemas.openxmlformats.org/drawingml/2006/table">
            <a:tbl>
              <a:tblPr/>
              <a:tblGrid>
                <a:gridCol w="2071674"/>
                <a:gridCol w="1643074"/>
                <a:gridCol w="1571636"/>
                <a:gridCol w="1571636"/>
                <a:gridCol w="1143035"/>
              </a:tblGrid>
              <a:tr h="301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kern="1600" dirty="0">
                        <a:latin typeface="Angsana New" pitchFamily="18" charset="-34"/>
                        <a:ea typeface="BrowalliaNew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60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Onset temperature (</a:t>
                      </a:r>
                      <a:r>
                        <a:rPr lang="en-US" sz="2200" b="1" kern="1600" dirty="0">
                          <a:latin typeface="Angsana New" pitchFamily="18" charset="-34"/>
                          <a:ea typeface="BrowalliaNew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200" b="1" kern="160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C)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60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Peak temperature (</a:t>
                      </a:r>
                      <a:r>
                        <a:rPr lang="en-US" sz="2200" b="1" kern="1600" dirty="0">
                          <a:latin typeface="Angsana New" pitchFamily="18" charset="-34"/>
                          <a:ea typeface="BrowalliaNew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200" b="1" kern="160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C)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Conclusion temp (</a:t>
                      </a: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ea typeface="+mn-ea"/>
                          <a:cs typeface="Angsana New" pitchFamily="18" charset="-34"/>
                        </a:rPr>
                        <a:t>C)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600" dirty="0" smtClean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Enthalpy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600" dirty="0" smtClean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 </a:t>
                      </a:r>
                      <a:r>
                        <a:rPr lang="en-US" sz="2200" b="1" kern="160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(J/g)</a:t>
                      </a:r>
                      <a:endParaRPr lang="en-US" sz="2200" b="1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1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60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Peak viscosity (</a:t>
                      </a:r>
                      <a:r>
                        <a:rPr lang="en-US" sz="2200" kern="1600" dirty="0" err="1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cP</a:t>
                      </a:r>
                      <a:r>
                        <a:rPr lang="en-US" sz="2200" kern="160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)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0.781**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-0.749**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-0.909**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0.428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1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Trough viscosity (cP)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0.810**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-0.780**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-0.930**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0.475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1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Breakdown (cP)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0.657*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-0.658*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-0.805**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0.352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1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Final viscosity (cP)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0.820**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-0.745**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-0.920**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0.408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1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600" dirty="0" smtClean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Setback (</a:t>
                      </a:r>
                      <a:r>
                        <a:rPr lang="en-US" sz="2200" kern="1600" dirty="0" err="1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cP</a:t>
                      </a:r>
                      <a:r>
                        <a:rPr lang="en-US" sz="2200" kern="160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)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0.807**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-0.710**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-0.895**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0.359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1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Peak time (min)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-0.855**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0.74</a:t>
                      </a:r>
                      <a:r>
                        <a:rPr lang="en-US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4</a:t>
                      </a: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0.890**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-0.428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12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Pasting temperature (</a:t>
                      </a:r>
                      <a:r>
                        <a:rPr lang="en-US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  <a:sym typeface="Symbol"/>
                        </a:rPr>
                        <a:t></a:t>
                      </a:r>
                      <a:r>
                        <a:rPr lang="en-US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C)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66" marR="685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-0.869**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0.757**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60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0.937**</a:t>
                      </a:r>
                      <a:endParaRPr lang="en-US" sz="220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200" kern="1600" dirty="0">
                          <a:latin typeface="Angsana New" pitchFamily="18" charset="-34"/>
                          <a:ea typeface="BrowalliaNew"/>
                          <a:cs typeface="Angsana New" pitchFamily="18" charset="-34"/>
                        </a:rPr>
                        <a:t>-0.405</a:t>
                      </a:r>
                      <a:endParaRPr lang="en-US" sz="2200" dirty="0">
                        <a:latin typeface="Angsana New" pitchFamily="18" charset="-34"/>
                        <a:ea typeface="Calibri"/>
                        <a:cs typeface="Angsana New" pitchFamily="18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700" name="TextBox 7"/>
          <p:cNvSpPr txBox="1">
            <a:spLocks noChangeArrowheads="1"/>
          </p:cNvSpPr>
          <p:nvPr/>
        </p:nvSpPr>
        <p:spPr bwMode="auto">
          <a:xfrm>
            <a:off x="571500" y="5048250"/>
            <a:ext cx="79295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>
                <a:latin typeface="Angsana New" pitchFamily="18" charset="-34"/>
                <a:cs typeface="Angsana New" pitchFamily="18" charset="-34"/>
              </a:rPr>
              <a:t>* </a:t>
            </a:r>
            <a:r>
              <a:rPr lang="en-US" sz="2400">
                <a:latin typeface="Angsana New" pitchFamily="18" charset="-34"/>
                <a:cs typeface="Angsana New" pitchFamily="18" charset="-34"/>
              </a:rPr>
              <a:t>or ** correlation is significant at the 0.05 and 0.01 levels, respectively.</a:t>
            </a:r>
          </a:p>
          <a:p>
            <a:endParaRPr lang="th-TH"/>
          </a:p>
        </p:txBody>
      </p:sp>
      <p:pic>
        <p:nvPicPr>
          <p:cNvPr id="27701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2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4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3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04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6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DF7627A-C173-4B32-9CDD-C374F82BA6A8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59D4BF9D-DC35-422E-A7C8-DEBFF13002B7}" type="datetime1">
              <a:rPr lang="th-TH" smtClean="0"/>
              <a:pPr/>
              <a:t>21/08/54</a:t>
            </a:fld>
            <a:endParaRPr lang="th-TH" smtClean="0"/>
          </a:p>
        </p:txBody>
      </p:sp>
      <p:sp>
        <p:nvSpPr>
          <p:cNvPr id="28676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219200"/>
            <a:ext cx="8420100" cy="3924300"/>
          </a:xfrm>
        </p:spPr>
        <p:txBody>
          <a:bodyPr/>
          <a:lstStyle/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ในกระบวนการเจลาทิไนเซชันของแป้งข้าว พบว่ามีความสัมพันธ์ระหว่างสมบัติเชิงความร้อน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(Differential Scanning Calorimetry</a:t>
            </a:r>
            <a:r>
              <a:rPr lang="en-US" b="1" i="1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DSC)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ในด้าน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To, Tp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Tc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กับคุณสมบัติด้านความหนืดของน้ำแป้ง 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(Rapid Viscosity Analysis, RVA)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เว้นแต่พลังงานในการเกิดเจลาทิไนเซชัน (</a:t>
            </a:r>
            <a:r>
              <a:rPr lang="en-US" b="1" smtClean="0">
                <a:latin typeface="Angsana New" pitchFamily="18" charset="-34"/>
                <a:cs typeface="Angsana New" pitchFamily="18" charset="-34"/>
              </a:rPr>
              <a:t>Enthalpy)</a:t>
            </a:r>
          </a:p>
          <a:p>
            <a:endParaRPr lang="en-US" sz="900" b="1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b="1" smtClean="0">
                <a:latin typeface="Angsana New" pitchFamily="18" charset="-34"/>
                <a:cs typeface="Angsana New" pitchFamily="18" charset="-34"/>
              </a:rPr>
              <a:t>DSC </a:t>
            </a:r>
            <a:r>
              <a:rPr lang="th-TH" b="1" smtClean="0">
                <a:latin typeface="Angsana New" pitchFamily="18" charset="-34"/>
                <a:cs typeface="Angsana New" pitchFamily="18" charset="-34"/>
              </a:rPr>
              <a:t>เป็นวิธีการที่ช่วยบ่งบอกรูปแบบการเปลี่ยนแปลงทางความร้อนขององค์ประกอบในตัวอย่างแป้งได้</a:t>
            </a:r>
          </a:p>
          <a:p>
            <a:endParaRPr lang="th-TH" sz="900" b="1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smtClean="0">
                <a:latin typeface="Angsana New" pitchFamily="18" charset="-34"/>
                <a:cs typeface="Angsana New" pitchFamily="18" charset="-34"/>
              </a:rPr>
              <a:t>ข้าวสารที่ได้จากการให้ความร้อนภายใต้ความดันจะเกิดการเจลาทิไนเซชันบางส่วน ซึ่งสามารถนำเทคนิคการให้นี้ไปประยุกต์ใช้ในการดัดแปรแป้งข้าวให้เป็นแป้งพรีเจลได้</a:t>
            </a:r>
          </a:p>
          <a:p>
            <a:endParaRPr lang="th-TH" b="1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8677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5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298450"/>
            <a:ext cx="7086600" cy="487363"/>
          </a:xfrm>
        </p:spPr>
        <p:txBody>
          <a:bodyPr/>
          <a:lstStyle/>
          <a:p>
            <a:pPr>
              <a:defRPr/>
            </a:pPr>
            <a:r>
              <a:rPr lang="th-TH" sz="3600" b="1" dirty="0" smtClean="0">
                <a:latin typeface="JasmineUPC" pitchFamily="18" charset="-34"/>
                <a:cs typeface="JasmineUPC" pitchFamily="18" charset="-34"/>
              </a:rPr>
              <a:t>สรุปผล</a:t>
            </a:r>
            <a:endParaRPr lang="th-TH" sz="36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ดัชนีชี้วัดความสำเร็จ</a:t>
            </a:r>
            <a:endParaRPr lang="th-TH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ต้นแบบเทคโนโลยี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อุปกรณ์เร่งความเก่าของข้าวด้วยความร้อนร่วมกับความดันสูง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สร้างองค์ความรู้ใหม่</a:t>
            </a: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การเร่งความเก่าของข้าวด้วยความร้อนร่วมกับความดันสูง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การพัฒนากำลังคน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บัณฑิตระดับปริญญาตรีที่สำเร็จการศึกษาตามแผนการศึกษาในหลักสูตร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</a:t>
            </a: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คน บัณฑิตระดับปริญญาโท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</a:t>
            </a: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คน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ผลงานตีพิมพ์ / เผยแพร่ </a:t>
            </a: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ผลงานวิจัยเพื่อตีพิมพ์ในวารสารระดับชาติ</a:t>
            </a: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รับรองโดย </a:t>
            </a:r>
            <a:r>
              <a:rPr lang="th-TH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สกว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</a:t>
            </a: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ชื่อเรื่อง วารสารวิทยาศาสตร์เกษตร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การประชุมทางวิชาการ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ผลงานวิจัยเพื่อนำเสนอในที่ประชุมวิชาการระดับชาติ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3 </a:t>
            </a:r>
            <a:r>
              <a:rPr lang="th-TH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ชื่อเรื่อง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8420100" cy="2676525"/>
          </a:xfrm>
        </p:spPr>
        <p:txBody>
          <a:bodyPr/>
          <a:lstStyle/>
          <a:p>
            <a:r>
              <a:rPr lang="th-TH" sz="36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คณะวิศวกรรมและอุตสาหกรรมเกษตร มหาวิทยาลัยแม่</a:t>
            </a:r>
            <a:r>
              <a:rPr lang="th-TH" sz="3600" b="1" dirty="0" err="1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โจ้</a:t>
            </a:r>
            <a:r>
              <a:rPr lang="th-TH" sz="36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  ที่สนับสนุน</a:t>
            </a:r>
            <a:r>
              <a:rPr lang="th-TH" sz="36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ทุนวิจัย </a:t>
            </a:r>
          </a:p>
          <a:p>
            <a:r>
              <a:rPr lang="th-TH" sz="36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กลุ่มเกษตรอินทรีย์ดอกคำ จังหวัดเชียงใหม่ </a:t>
            </a:r>
            <a:r>
              <a:rPr lang="th-TH" sz="36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 ที่</a:t>
            </a:r>
            <a:r>
              <a:rPr lang="th-TH" sz="36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สนับสนุนข้าวขาวดอกมะลิ </a:t>
            </a:r>
            <a:r>
              <a:rPr lang="en-US" sz="36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105</a:t>
            </a:r>
            <a:endParaRPr lang="th-TH" sz="3600" b="1" dirty="0" smtClean="0">
              <a:ln w="10541" cmpd="sng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คำขอบคุณ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37894" name="Picture 6" descr="http://2.bp.blogspot.com/_z9V9kpgTsoI/TAIFyaFox6I/AAAAAAAAL0g/2l9i0ykyvU0/s1600/SAM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643314"/>
            <a:ext cx="411965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email"/>
          <a:srcRect t="4459"/>
          <a:stretch>
            <a:fillRect/>
          </a:stretch>
        </p:blipFill>
        <p:spPr bwMode="auto">
          <a:xfrm>
            <a:off x="714348" y="3643314"/>
            <a:ext cx="364333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5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175" y="631825"/>
            <a:ext cx="4603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5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22" descr="D:\Thesis II\รูปข้าว\side2.jpg"/>
          <p:cNvPicPr>
            <a:picLocks noChangeAspect="1" noChangeArrowheads="1"/>
          </p:cNvPicPr>
          <p:nvPr/>
        </p:nvPicPr>
        <p:blipFill>
          <a:blip r:embed="rId7" cstate="print"/>
          <a:srcRect l="7317" t="64563" r="56097" b="6310"/>
          <a:stretch>
            <a:fillRect/>
          </a:stretch>
        </p:blipFill>
        <p:spPr bwMode="auto">
          <a:xfrm>
            <a:off x="7240588" y="635000"/>
            <a:ext cx="461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D:\Thesis II\รูปข้าว\ge-rice-threatens-biodiversi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3"/>
            <a:ext cx="18573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6" descr="D:\Thesis II\รูปข้าว\rice,mk,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675" y="4143375"/>
            <a:ext cx="18700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WordArt 3"/>
          <p:cNvSpPr>
            <a:spLocks noChangeArrowheads="1" noChangeShapeType="1" noTextEdit="1"/>
          </p:cNvSpPr>
          <p:nvPr/>
        </p:nvSpPr>
        <p:spPr bwMode="gray">
          <a:xfrm>
            <a:off x="1619672" y="1752600"/>
            <a:ext cx="7272808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r"/>
            <a:r>
              <a:rPr lang="en-US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Verdana"/>
                <a:ea typeface="Verdana"/>
                <a:cs typeface="Verdana"/>
              </a:rPr>
              <a:t>[ Thank you for </a:t>
            </a:r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Verdana"/>
                <a:ea typeface="Verdana"/>
                <a:cs typeface="Verdana"/>
              </a:rPr>
              <a:t>your kind </a:t>
            </a:r>
            <a:r>
              <a:rPr lang="en-US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Verdana"/>
                <a:ea typeface="Verdana"/>
                <a:cs typeface="Verdana"/>
              </a:rPr>
              <a:t>attention ]</a:t>
            </a:r>
            <a:endParaRPr lang="th-TH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atin typeface="Verdana"/>
              <a:ea typeface="Verdana"/>
              <a:cs typeface="Verdana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858125" y="6215063"/>
            <a:ext cx="1071563" cy="5000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38918" name="Picture 5" descr="D:\Thesis II\รูปข้าว\399px-US_long_grain_r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2954338"/>
            <a:ext cx="17859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 descr="D:\Thesis II\รูปข้าว\article-3108--p21041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4217988"/>
            <a:ext cx="1785937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20" descr="D:\Thesis II\รูปข้าว\ric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วงรี 26"/>
          <p:cNvSpPr/>
          <p:nvPr/>
        </p:nvSpPr>
        <p:spPr>
          <a:xfrm>
            <a:off x="6286500" y="71438"/>
            <a:ext cx="2214563" cy="642937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6597650" y="77788"/>
            <a:ext cx="16430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ข้าว</a:t>
            </a:r>
            <a:r>
              <a:rPr lang="th-T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(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rice</a:t>
            </a:r>
            <a:r>
              <a:rPr lang="th-T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)</a:t>
            </a:r>
          </a:p>
        </p:txBody>
      </p:sp>
      <p:pic>
        <p:nvPicPr>
          <p:cNvPr id="38923" name="Picture 21" descr="D:\Thesis II\รูปข้าว\rice76.jpg"/>
          <p:cNvPicPr>
            <a:picLocks noChangeAspect="1" noChangeArrowheads="1"/>
          </p:cNvPicPr>
          <p:nvPr/>
        </p:nvPicPr>
        <p:blipFill>
          <a:blip r:embed="rId7" cstate="print"/>
          <a:srcRect b="6000"/>
          <a:stretch>
            <a:fillRect/>
          </a:stretch>
        </p:blipFill>
        <p:spPr bwMode="auto">
          <a:xfrm>
            <a:off x="0" y="2951163"/>
            <a:ext cx="18573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24" descr="D:\Thesis II\รูปข้าว\tip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88" y="2928938"/>
            <a:ext cx="18573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25" descr="D:\Thesis II\รูปข้าว\rice_konw4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75" y="2951163"/>
            <a:ext cx="178593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22" descr="D:\Thesis II\รูปข้าว\rice8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6963" y="4214813"/>
            <a:ext cx="18637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2" descr="D:\Thesis II\รูปข้าว\g19_jp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17913" y="2954338"/>
            <a:ext cx="18827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D:\Logo mju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51613" y="1422632"/>
            <a:ext cx="1225536" cy="1220550"/>
          </a:xfrm>
          <a:prstGeom prst="ellipse">
            <a:avLst/>
          </a:prstGeom>
          <a:noFill/>
        </p:spPr>
      </p:pic>
      <p:sp>
        <p:nvSpPr>
          <p:cNvPr id="38930" name="TextBox 17"/>
          <p:cNvSpPr txBox="1">
            <a:spLocks noChangeArrowheads="1"/>
          </p:cNvSpPr>
          <p:nvPr/>
        </p:nvSpPr>
        <p:spPr bwMode="auto">
          <a:xfrm>
            <a:off x="5618163" y="5572125"/>
            <a:ext cx="3311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200" b="1">
                <a:latin typeface="Angsana New" pitchFamily="18" charset="-34"/>
                <a:cs typeface="Angsana New" pitchFamily="18" charset="-34"/>
              </a:rPr>
              <a:t>sunate@mju.ac.th</a:t>
            </a:r>
          </a:p>
          <a:p>
            <a:pPr algn="r"/>
            <a:r>
              <a:rPr lang="en-US" sz="2200" b="1">
                <a:latin typeface="Angsana New" pitchFamily="18" charset="-34"/>
                <a:cs typeface="Angsana New" pitchFamily="18" charset="-34"/>
              </a:rPr>
              <a:t>Facebook.com/sunate</a:t>
            </a:r>
          </a:p>
          <a:p>
            <a:pPr algn="r"/>
            <a:r>
              <a:rPr lang="en-US" sz="2200" b="1">
                <a:latin typeface="Angsana New" pitchFamily="18" charset="-34"/>
                <a:cs typeface="Angsana New" pitchFamily="18" charset="-34"/>
              </a:rPr>
              <a:t>Twitter@AjSunate</a:t>
            </a:r>
            <a:endParaRPr lang="th-TH" sz="2200" b="1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3"/>
          <p:cNvGraphicFramePr>
            <a:graphicFrameLocks/>
          </p:cNvGraphicFramePr>
          <p:nvPr/>
        </p:nvGraphicFramePr>
        <p:xfrm>
          <a:off x="1000125" y="1720850"/>
          <a:ext cx="7072363" cy="3350700"/>
        </p:xfrm>
        <a:graphic>
          <a:graphicData uri="http://schemas.openxmlformats.org/drawingml/2006/table">
            <a:tbl>
              <a:tblPr/>
              <a:tblGrid>
                <a:gridCol w="4971661"/>
                <a:gridCol w="1050351"/>
                <a:gridCol w="1050351"/>
              </a:tblGrid>
              <a:tr h="392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Gulim" pitchFamily="34" charset="-127"/>
                          <a:cs typeface="Angsana New" pitchFamily="18" charset="-34"/>
                        </a:rPr>
                        <a:t>ปัจจัยที่ต้องการศึกษา</a:t>
                      </a:r>
                      <a:endParaRPr kumimoji="0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Gulim" pitchFamily="34" charset="-127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Gulim" pitchFamily="34" charset="-127"/>
                          <a:cs typeface="Angsana New" pitchFamily="18" charset="-34"/>
                        </a:rPr>
                        <a:t>ระดับต่ำ</a:t>
                      </a:r>
                      <a:endParaRPr kumimoji="0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Gulim" pitchFamily="34" charset="-127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Gulim" pitchFamily="34" charset="-127"/>
                          <a:cs typeface="Angsana New" pitchFamily="18" charset="-34"/>
                        </a:rPr>
                        <a:t>ระดับสูง</a:t>
                      </a:r>
                      <a:endParaRPr kumimoji="0" lang="ko-K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ngsana New" pitchFamily="18" charset="-34"/>
                        <a:ea typeface="Gulim" pitchFamily="34" charset="-127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2700000" scaled="1"/>
                    </a:gradFill>
                  </a:tcPr>
                </a:tc>
              </a:tr>
              <a:tr h="57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มวลเริ่มต้นของข้าวสารที่บรรจุในถังความดัน (กิโลกรัม)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gamma/>
                        <a:tint val="54510"/>
                        <a:invGamma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77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อุณหภูมิของอากาศในถังความดัน (องศาเซลเซียส)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tint val="54510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87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ระยะเวลาในการให้ความร้อน (นาที)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>
                            <a:gamma/>
                            <a:tint val="54510"/>
                            <a:invGamma/>
                          </a:schemeClr>
                        </a:gs>
                        <a:gs pos="100000">
                          <a:schemeClr val="accent2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7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ความเร็วรอบในการเคลื่อนที่ของถังความดัน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(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รอบ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นาที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>
                            <a:gamma/>
                            <a:tint val="54510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57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ความดันภายในถังความดัน (บาร์)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CCFF33">
                            <a:shade val="30000"/>
                            <a:satMod val="115000"/>
                          </a:srgbClr>
                        </a:gs>
                        <a:gs pos="50000">
                          <a:srgbClr val="CCFF33">
                            <a:shade val="67500"/>
                            <a:satMod val="115000"/>
                          </a:srgbClr>
                        </a:gs>
                        <a:gs pos="100000">
                          <a:srgbClr val="CCFF33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-1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+1</a:t>
                      </a: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57250" y="142875"/>
            <a:ext cx="772477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anchor="ctr"/>
          <a:lstStyle/>
          <a:p>
            <a:pPr>
              <a:defRPr/>
            </a:pPr>
            <a:r>
              <a:rPr kumimoji="1" lang="th-TH" altLang="ko-KR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ขั้นที่ </a:t>
            </a:r>
            <a:r>
              <a:rPr kumimoji="1" lang="en-US" altLang="ko-KR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2</a:t>
            </a:r>
            <a:r>
              <a:rPr kumimoji="1" lang="th-TH" altLang="ko-KR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การสร้างแผนการทดลองแบบ </a:t>
            </a:r>
            <a:r>
              <a:rPr lang="en-US" sz="3200" b="1" dirty="0" err="1">
                <a:solidFill>
                  <a:schemeClr val="bg1"/>
                </a:solidFill>
                <a:latin typeface="Angsana New" pitchFamily="18" charset="-34"/>
                <a:ea typeface="Gulim" pitchFamily="34" charset="-127"/>
                <a:cs typeface="Angsana New" pitchFamily="18" charset="-34"/>
              </a:rPr>
              <a:t>Plackett&amp;Burman</a:t>
            </a:r>
            <a:endParaRPr lang="en-GB" sz="3200" dirty="0">
              <a:solidFill>
                <a:schemeClr val="bg1"/>
              </a:solidFill>
              <a:latin typeface="Angsana New" pitchFamily="18" charset="-34"/>
              <a:ea typeface="Gulim" pitchFamily="34" charset="-127"/>
              <a:cs typeface="Angsana New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858125" y="6357938"/>
            <a:ext cx="928688" cy="5000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3346" name="Picture 15" descr="D:\Thesis II\รูปข้าว\untitled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0588" y="630238"/>
            <a:ext cx="4619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17" descr="D:\Thesis II\รูปข้าว\untitled69.bmp"/>
          <p:cNvPicPr>
            <a:picLocks noChangeAspect="1" noChangeArrowheads="1"/>
          </p:cNvPicPr>
          <p:nvPr/>
        </p:nvPicPr>
        <p:blipFill>
          <a:blip r:embed="rId3" cstate="print"/>
          <a:srcRect t="17857" r="4521"/>
          <a:stretch>
            <a:fillRect/>
          </a:stretch>
        </p:blipFill>
        <p:spPr bwMode="auto">
          <a:xfrm>
            <a:off x="7875588" y="635000"/>
            <a:ext cx="460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8" name="Picture 18" descr="D:\Thesis II\รูปข้าว\untitledutut7u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7413" y="633413"/>
            <a:ext cx="460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9" name="Picture 50" descr="C:\Documents and Settings\ADMIN\Desktop\thesis-nan\รูปข้าว\LXLIF4CAET6YAFCAR3IVZ3CA9ISMDOCAOE108NCA7YYE3BCA0FSMT8CAIP9S43CA7QWGDACA6CPMX3CAD29RCICA9Y8SEECAOS6JV4CA1DG3OQCAAQNLBWCAJHEV39CA45IJ1QCA8R1TU6CA3QBZXFCAUGXE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588" y="625475"/>
            <a:ext cx="4603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0" name="Picture 44" descr="D:\Thesis II\รูปข้าว\b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5429250"/>
            <a:ext cx="23241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ดีม๊ากมาก">
  <a:themeElements>
    <a:clrScheme name="Default Design 1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76CA2A"/>
      </a:accent1>
      <a:accent2>
        <a:srgbClr val="FF9600"/>
      </a:accent2>
      <a:accent3>
        <a:srgbClr val="FFFFFF"/>
      </a:accent3>
      <a:accent4>
        <a:srgbClr val="000000"/>
      </a:accent4>
      <a:accent5>
        <a:srgbClr val="BDE1AC"/>
      </a:accent5>
      <a:accent6>
        <a:srgbClr val="E78700"/>
      </a:accent6>
      <a:hlink>
        <a:srgbClr val="1A50B2"/>
      </a:hlink>
      <a:folHlink>
        <a:srgbClr val="855AD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FF9600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E78700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FF9600"/>
        </a:accent1>
        <a:accent2>
          <a:srgbClr val="E4C244"/>
        </a:accent2>
        <a:accent3>
          <a:srgbClr val="FFFFFF"/>
        </a:accent3>
        <a:accent4>
          <a:srgbClr val="000000"/>
        </a:accent4>
        <a:accent5>
          <a:srgbClr val="FFC9AA"/>
        </a:accent5>
        <a:accent6>
          <a:srgbClr val="CFB03D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C2BE0E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DDDBAA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ดีม๊ากมาก</Template>
  <TotalTime>1478</TotalTime>
  <Words>4535</Words>
  <Application>Microsoft Office PowerPoint</Application>
  <PresentationFormat>On-screen Show (4:3)</PresentationFormat>
  <Paragraphs>1421</Paragraphs>
  <Slides>84</Slides>
  <Notes>1</Notes>
  <HiddenSlides>3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ดีม๊ากมาก</vt:lpstr>
      <vt:lpstr>การเร่งความเก่าของข้าวสารด้วยความร้อนร่วมกับความดันสูง   ACCELERATED AGEING OF MILLED RICE BY   HEAT TREATMENT AND PRESSURIZATION</vt:lpstr>
      <vt:lpstr>ความสำคัญของปัญหา</vt:lpstr>
      <vt:lpstr>ความสำคัญของปัญหา</vt:lpstr>
      <vt:lpstr>ความสำคัญของปัญหา</vt:lpstr>
      <vt:lpstr>ความสำคัญของปัญหา</vt:lpstr>
      <vt:lpstr>ความสำคัญของปัญหา</vt:lpstr>
      <vt:lpstr>วัตถุประสงค์ของการวิจัย</vt:lpstr>
      <vt:lpstr>ขั้นที่ 1 การเตรียมตัวอย่างข้าวสาร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ผล</vt:lpstr>
      <vt:lpstr>ผล</vt:lpstr>
      <vt:lpstr>ผล</vt:lpstr>
      <vt:lpstr>ผล</vt:lpstr>
      <vt:lpstr>ผล</vt:lpstr>
      <vt:lpstr>ผล</vt:lpstr>
      <vt:lpstr>ผล</vt:lpstr>
      <vt:lpstr>ผล</vt:lpstr>
      <vt:lpstr>ผลการยืนยันการทดลอง</vt:lpstr>
      <vt:lpstr>การยืนยันการทดลอง</vt:lpstr>
      <vt:lpstr>การยืนยันการทดลอง</vt:lpstr>
      <vt:lpstr>สรุปผล</vt:lpstr>
      <vt:lpstr>สรุปผล</vt:lpstr>
      <vt:lpstr>การเร่งความเก่าของข้าวสารด้วยความร้อนร่วมกับความดันสูง   ACCELERATED AGEING OF MILLED RICE BY   HEAT TREATMENT AND PRESSURIZATION</vt:lpstr>
      <vt:lpstr>ความสำคัญของปัญหา</vt:lpstr>
      <vt:lpstr>ความสำคัญของปัญหา</vt:lpstr>
      <vt:lpstr>วัตถุประสงค์ของการวิจัย</vt:lpstr>
      <vt:lpstr>วิธีการดำเนินการวิจัย</vt:lpstr>
      <vt:lpstr>1. การเตรียมตัวอย่างข้าวสาร</vt:lpstr>
      <vt:lpstr>2. การวางแผนการทดลอง</vt:lpstr>
      <vt:lpstr>2. การวางแผนการทดลอง</vt:lpstr>
      <vt:lpstr>3. การเปลี่ยนสภาพข้าว</vt:lpstr>
      <vt:lpstr>3. การเปลี่ยนสภาพข้าว</vt:lpstr>
      <vt:lpstr>Slide 43</vt:lpstr>
      <vt:lpstr>Slide 44</vt:lpstr>
      <vt:lpstr>5.1 การวิเคราะห์การถดถอยแบบกำลังสองเต็มรูป</vt:lpstr>
      <vt:lpstr>5.2 การวิเคราะห์หาสภาวะที่เหมาะสม</vt:lpstr>
      <vt:lpstr>5.3 การวิเคราะห์ความเหมาะสมของแบบจำลอง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สรุปผลการวิจัย</vt:lpstr>
      <vt:lpstr>การเร่งความเก่าของข้าวสารด้วยความร้อนร่วมกับความดันสูง   ACCELERATED AGEING OF MILLED RICE BY   HEAT TREATMENT AND PRESSURIZATION</vt:lpstr>
      <vt:lpstr>Slide 57</vt:lpstr>
      <vt:lpstr>Slide 58</vt:lpstr>
      <vt:lpstr>วัตถุประสงค์</vt:lpstr>
      <vt:lpstr>วิธีการดำเนินการวิจัย</vt:lpstr>
      <vt:lpstr>1. การเตรียมตัวอย่างข้าวสาร</vt:lpstr>
      <vt:lpstr>2. การวางแผนการทดลอง</vt:lpstr>
      <vt:lpstr>2. การวางแผนการทดลอง</vt:lpstr>
      <vt:lpstr>3. การเปลี่ยนสภาพข้าว</vt:lpstr>
      <vt:lpstr>3. การเปลี่ยนสภาพข้าว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ตัวอย่าง Thermograms : ข้าวใหม่</vt:lpstr>
      <vt:lpstr>ตัวอย่าง Thermograms : ข้าวเก่า</vt:lpstr>
      <vt:lpstr>ตัวอย่าง Thermograms : ข้าวภายหลังการเร่งที่ 90 oC</vt:lpstr>
      <vt:lpstr>Slide 76</vt:lpstr>
      <vt:lpstr>Slide 77</vt:lpstr>
      <vt:lpstr>Slide 78</vt:lpstr>
      <vt:lpstr>ความสูงของพีคที่ 2</vt:lpstr>
      <vt:lpstr>Slide 80</vt:lpstr>
      <vt:lpstr>สรุปผล</vt:lpstr>
      <vt:lpstr>ดัชนีชี้วัดความสำเร็จ</vt:lpstr>
      <vt:lpstr>คำขอบคุณ</vt:lpstr>
      <vt:lpstr>Slide 84</vt:lpstr>
    </vt:vector>
  </TitlesOfParts>
  <Company>NerverXLab 2010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Owner</dc:creator>
  <cp:lastModifiedBy>Sunate</cp:lastModifiedBy>
  <cp:revision>137</cp:revision>
  <dcterms:created xsi:type="dcterms:W3CDTF">2010-08-19T10:23:23Z</dcterms:created>
  <dcterms:modified xsi:type="dcterms:W3CDTF">2011-08-21T16:15:13Z</dcterms:modified>
</cp:coreProperties>
</file>